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y="5143500" cx="9144000"/>
  <p:notesSz cx="6858000" cy="9144000"/>
  <p:embeddedFontLst>
    <p:embeddedFont>
      <p:font typeface="Proxima Nova"/>
      <p:regular r:id="rId59"/>
      <p:bold r:id="rId60"/>
      <p:italic r:id="rId61"/>
      <p:boldItalic r:id="rId62"/>
    </p:embeddedFont>
    <p:embeddedFont>
      <p:font typeface="Nunito"/>
      <p:regular r:id="rId63"/>
      <p:bold r:id="rId64"/>
      <p:italic r:id="rId65"/>
      <p:boldItalic r:id="rId66"/>
    </p:embeddedFont>
    <p:embeddedFont>
      <p:font typeface="Lato"/>
      <p:regular r:id="rId67"/>
      <p:bold r:id="rId68"/>
      <p:italic r:id="rId69"/>
      <p:boldItalic r:id="rId70"/>
    </p:embeddedFont>
    <p:embeddedFont>
      <p:font typeface="Montserrat"/>
      <p:regular r:id="rId71"/>
      <p:bold r:id="rId72"/>
      <p:italic r:id="rId73"/>
      <p:boldItalic r:id="rId74"/>
    </p:embeddedFont>
    <p:embeddedFont>
      <p:font typeface="Helvetica Neue"/>
      <p:regular r:id="rId75"/>
      <p:bold r:id="rId76"/>
      <p:italic r:id="rId77"/>
      <p:boldItalic r:id="rId78"/>
    </p:embeddedFont>
    <p:embeddedFont>
      <p:font typeface="Rubik"/>
      <p:regular r:id="rId79"/>
      <p:bold r:id="rId80"/>
      <p:italic r:id="rId81"/>
      <p:boldItalic r:id="rId82"/>
    </p:embeddedFont>
    <p:embeddedFont>
      <p:font typeface="Comfortaa"/>
      <p:regular r:id="rId83"/>
      <p:bold r:id="rId84"/>
    </p:embeddedFont>
    <p:embeddedFont>
      <p:font typeface="Open Sans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903DFCD-B42F-4BED-841E-BFCA04A7AE0C}">
  <a:tblStyle styleId="{6903DFCD-B42F-4BED-841E-BFCA04A7AE0C}" styleName="Table_0">
    <a:wholeTbl>
      <a:tcTxStyle b="off" i="off">
        <a:font>
          <a:latin typeface="Helvetica Neue"/>
          <a:ea typeface="Helvetica Neue"/>
          <a:cs typeface="Helvetica Neue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DE9E7"/>
          </a:solidFill>
        </a:fill>
      </a:tcStyle>
    </a:wholeTbl>
    <a:band1H>
      <a:tcTxStyle/>
      <a:tcStyle>
        <a:fill>
          <a:solidFill>
            <a:srgbClr val="FCD0CB"/>
          </a:solidFill>
        </a:fill>
      </a:tcStyle>
    </a:band1H>
    <a:band2H>
      <a:tcTxStyle/>
    </a:band2H>
    <a:band1V>
      <a:tcTxStyle/>
      <a:tcStyle>
        <a:fill>
          <a:solidFill>
            <a:srgbClr val="FCD0CB"/>
          </a:solidFill>
        </a:fill>
      </a:tcStyle>
    </a:band1V>
    <a:band2V>
      <a:tcTxStyle/>
    </a:band2V>
    <a:lastCol>
      <a:tcTxStyle b="on" i="off">
        <a:font>
          <a:latin typeface="Helvetica Neue"/>
          <a:ea typeface="Helvetica Neue"/>
          <a:cs typeface="Helvetica Neue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Helvetica Neue"/>
          <a:ea typeface="Helvetica Neue"/>
          <a:cs typeface="Helvetica Neue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Helvetica Neue"/>
          <a:ea typeface="Helvetica Neue"/>
          <a:cs typeface="Helvetica Neue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8C320A30-DA61-4F86-B41D-036AC0DFDF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54EDA80-2B11-4B93-A55C-9DCE033B00B9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Comfortaa-bold.fntdata"/><Relationship Id="rId83" Type="http://schemas.openxmlformats.org/officeDocument/2006/relationships/font" Target="fonts/Comfortaa-regular.fntdata"/><Relationship Id="rId42" Type="http://schemas.openxmlformats.org/officeDocument/2006/relationships/slide" Target="slides/slide35.xml"/><Relationship Id="rId86" Type="http://schemas.openxmlformats.org/officeDocument/2006/relationships/font" Target="fonts/OpenSans-bold.fntdata"/><Relationship Id="rId41" Type="http://schemas.openxmlformats.org/officeDocument/2006/relationships/slide" Target="slides/slide34.xml"/><Relationship Id="rId85" Type="http://schemas.openxmlformats.org/officeDocument/2006/relationships/font" Target="fonts/OpenSans-regular.fntdata"/><Relationship Id="rId44" Type="http://schemas.openxmlformats.org/officeDocument/2006/relationships/slide" Target="slides/slide37.xml"/><Relationship Id="rId88" Type="http://schemas.openxmlformats.org/officeDocument/2006/relationships/font" Target="fonts/OpenSans-boldItalic.fntdata"/><Relationship Id="rId43" Type="http://schemas.openxmlformats.org/officeDocument/2006/relationships/slide" Target="slides/slide36.xml"/><Relationship Id="rId87" Type="http://schemas.openxmlformats.org/officeDocument/2006/relationships/font" Target="fonts/OpenSans-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Rubik-bold.fntdata"/><Relationship Id="rId82" Type="http://schemas.openxmlformats.org/officeDocument/2006/relationships/font" Target="fonts/Rubik-boldItalic.fntdata"/><Relationship Id="rId81" Type="http://schemas.openxmlformats.org/officeDocument/2006/relationships/font" Target="fonts/Rubik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Montserrat-italic.fntdata"/><Relationship Id="rId72" Type="http://schemas.openxmlformats.org/officeDocument/2006/relationships/font" Target="fonts/Montserrat-bold.fntdata"/><Relationship Id="rId31" Type="http://schemas.openxmlformats.org/officeDocument/2006/relationships/slide" Target="slides/slide24.xml"/><Relationship Id="rId75" Type="http://schemas.openxmlformats.org/officeDocument/2006/relationships/font" Target="fonts/HelveticaNeue-regular.fntdata"/><Relationship Id="rId30" Type="http://schemas.openxmlformats.org/officeDocument/2006/relationships/slide" Target="slides/slide23.xml"/><Relationship Id="rId74" Type="http://schemas.openxmlformats.org/officeDocument/2006/relationships/font" Target="fonts/Montserrat-boldItalic.fntdata"/><Relationship Id="rId33" Type="http://schemas.openxmlformats.org/officeDocument/2006/relationships/slide" Target="slides/slide26.xml"/><Relationship Id="rId77" Type="http://schemas.openxmlformats.org/officeDocument/2006/relationships/font" Target="fonts/HelveticaNeue-italic.fntdata"/><Relationship Id="rId32" Type="http://schemas.openxmlformats.org/officeDocument/2006/relationships/slide" Target="slides/slide25.xml"/><Relationship Id="rId76" Type="http://schemas.openxmlformats.org/officeDocument/2006/relationships/font" Target="fonts/HelveticaNeue-bold.fntdata"/><Relationship Id="rId35" Type="http://schemas.openxmlformats.org/officeDocument/2006/relationships/slide" Target="slides/slide28.xml"/><Relationship Id="rId79" Type="http://schemas.openxmlformats.org/officeDocument/2006/relationships/font" Target="fonts/Rubik-regular.fntdata"/><Relationship Id="rId34" Type="http://schemas.openxmlformats.org/officeDocument/2006/relationships/slide" Target="slides/slide27.xml"/><Relationship Id="rId78" Type="http://schemas.openxmlformats.org/officeDocument/2006/relationships/font" Target="fonts/HelveticaNeue-boldItalic.fntdata"/><Relationship Id="rId71" Type="http://schemas.openxmlformats.org/officeDocument/2006/relationships/font" Target="fonts/Montserrat-regular.fntdata"/><Relationship Id="rId70" Type="http://schemas.openxmlformats.org/officeDocument/2006/relationships/font" Target="fonts/Lato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ProximaNova-boldItalic.fntdata"/><Relationship Id="rId61" Type="http://schemas.openxmlformats.org/officeDocument/2006/relationships/font" Target="fonts/ProximaNova-italic.fntdata"/><Relationship Id="rId20" Type="http://schemas.openxmlformats.org/officeDocument/2006/relationships/slide" Target="slides/slide13.xml"/><Relationship Id="rId64" Type="http://schemas.openxmlformats.org/officeDocument/2006/relationships/font" Target="fonts/Nunito-bold.fntdata"/><Relationship Id="rId63" Type="http://schemas.openxmlformats.org/officeDocument/2006/relationships/font" Target="fonts/Nunito-regular.fntdata"/><Relationship Id="rId22" Type="http://schemas.openxmlformats.org/officeDocument/2006/relationships/slide" Target="slides/slide15.xml"/><Relationship Id="rId66" Type="http://schemas.openxmlformats.org/officeDocument/2006/relationships/font" Target="fonts/Nunito-boldItalic.fntdata"/><Relationship Id="rId21" Type="http://schemas.openxmlformats.org/officeDocument/2006/relationships/slide" Target="slides/slide14.xml"/><Relationship Id="rId65" Type="http://schemas.openxmlformats.org/officeDocument/2006/relationships/font" Target="fonts/Nunito-italic.fntdata"/><Relationship Id="rId24" Type="http://schemas.openxmlformats.org/officeDocument/2006/relationships/slide" Target="slides/slide17.xml"/><Relationship Id="rId68" Type="http://schemas.openxmlformats.org/officeDocument/2006/relationships/font" Target="fonts/Lato-bold.fntdata"/><Relationship Id="rId23" Type="http://schemas.openxmlformats.org/officeDocument/2006/relationships/slide" Target="slides/slide16.xml"/><Relationship Id="rId67" Type="http://schemas.openxmlformats.org/officeDocument/2006/relationships/font" Target="fonts/Lato-regular.fntdata"/><Relationship Id="rId60" Type="http://schemas.openxmlformats.org/officeDocument/2006/relationships/font" Target="fonts/ProximaNova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Lato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ProximaNova-regular.fntdata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94562d80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94562d80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90bee0619_0_4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b90bee0619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90bee0619_0_4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b90bee0619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90bee0619_0_4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b90bee0619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b90bee0619_0_5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b90bee0619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b90bee061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b90bee061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b90bee061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b90bee061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afeb74508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afeb74508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feb745085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afeb745085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feb745085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feb745085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b90bee0619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b90bee061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90bee0619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90bee0619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b90bee0619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b90bee061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b90bee061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b90bee0619_0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b90bee0619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b90bee0619_0_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b90bee061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b90bee0619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b90bee0619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b90bee0619_0_9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gb90bee0619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b90bee0619_0_9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b90bee0619_0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b90bee0619_0_9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gb90bee0619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b90bee0619_0_9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gb90bee0619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b90bee0619_0_9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gb90bee0619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b90bee0619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b90bee0619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94562d80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94562d80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b94562d80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b90bee0619_0_6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gb90bee0619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b90bee0619_0_6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gb90bee0619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b90bee0619_0_6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gb90bee0619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b90bee0619_0_6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5" name="Google Shape;765;gb90bee0619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b90bee0619_0_6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gb90bee0619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b90bee0619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b90bee0619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b90bee0619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gb90bee0619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b90c02f296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b90c02f296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gb90c02f296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b90bee0619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b90bee0619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b90bee0619_0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gb90bee0619_0_1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90bee0619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90bee0619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b90bee0619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b90bee0619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b90bee061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b90bee061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b90bee0619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gb90bee0619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b90c02f29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b90c02f29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b90c02f296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b90c02f296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b90c02f29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gb90c02f29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b90c02f296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gb90c02f296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b90c02f29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b90c02f29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b90c02f29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b90c02f29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b90c02f296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b90c02f29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90bee061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b90bee061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b90c02f296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b90c02f29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b90c02f296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b90c02f296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94562d806_0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94562d806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90bee0619_0_2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b90bee0619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90bee0619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90bee0619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90bee0619_0_4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b90bee0619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Relationship Id="rId3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type="title"/>
          </p:nvPr>
        </p:nvSpPr>
        <p:spPr>
          <a:xfrm>
            <a:off x="311700" y="186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○"/>
              <a:defRPr sz="1200">
                <a:latin typeface="Nunito"/>
                <a:ea typeface="Nunito"/>
                <a:cs typeface="Nunito"/>
                <a:sym typeface="Nuni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■"/>
              <a:defRPr sz="1200">
                <a:latin typeface="Nunito"/>
                <a:ea typeface="Nunito"/>
                <a:cs typeface="Nunito"/>
                <a:sym typeface="Nuni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●"/>
              <a:defRPr sz="1200">
                <a:latin typeface="Nunito"/>
                <a:ea typeface="Nunito"/>
                <a:cs typeface="Nunito"/>
                <a:sym typeface="Nuni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○"/>
              <a:defRPr sz="1200">
                <a:latin typeface="Nunito"/>
                <a:ea typeface="Nunito"/>
                <a:cs typeface="Nunito"/>
                <a:sym typeface="Nuni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■"/>
              <a:defRPr sz="1200">
                <a:latin typeface="Nunito"/>
                <a:ea typeface="Nunito"/>
                <a:cs typeface="Nunito"/>
                <a:sym typeface="Nuni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●"/>
              <a:defRPr sz="1200">
                <a:latin typeface="Nunito"/>
                <a:ea typeface="Nunito"/>
                <a:cs typeface="Nunito"/>
                <a:sym typeface="Nuni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○"/>
              <a:defRPr sz="1200">
                <a:latin typeface="Nunito"/>
                <a:ea typeface="Nunito"/>
                <a:cs typeface="Nunito"/>
                <a:sym typeface="Nuni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"/>
              <a:buChar char="■"/>
              <a:defRPr sz="12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○"/>
              <a:defRPr sz="1200">
                <a:latin typeface="Nunito"/>
                <a:ea typeface="Nunito"/>
                <a:cs typeface="Nunito"/>
                <a:sym typeface="Nuni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■"/>
              <a:defRPr sz="1200">
                <a:latin typeface="Nunito"/>
                <a:ea typeface="Nunito"/>
                <a:cs typeface="Nunito"/>
                <a:sym typeface="Nuni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●"/>
              <a:defRPr sz="1200">
                <a:latin typeface="Nunito"/>
                <a:ea typeface="Nunito"/>
                <a:cs typeface="Nunito"/>
                <a:sym typeface="Nuni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○"/>
              <a:defRPr sz="1200">
                <a:latin typeface="Nunito"/>
                <a:ea typeface="Nunito"/>
                <a:cs typeface="Nunito"/>
                <a:sym typeface="Nuni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■"/>
              <a:defRPr sz="1200">
                <a:latin typeface="Nunito"/>
                <a:ea typeface="Nunito"/>
                <a:cs typeface="Nunito"/>
                <a:sym typeface="Nuni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●"/>
              <a:defRPr sz="1200">
                <a:latin typeface="Nunito"/>
                <a:ea typeface="Nunito"/>
                <a:cs typeface="Nunito"/>
                <a:sym typeface="Nuni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○"/>
              <a:defRPr sz="1200">
                <a:latin typeface="Nunito"/>
                <a:ea typeface="Nunito"/>
                <a:cs typeface="Nunito"/>
                <a:sym typeface="Nuni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"/>
              <a:buChar char="■"/>
              <a:defRPr sz="12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745400" y="4865125"/>
            <a:ext cx="351900" cy="2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Text">
  <p:cSld name="Title Slide with Text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/>
          <p:nvPr/>
        </p:nvSpPr>
        <p:spPr>
          <a:xfrm>
            <a:off x="870" y="4686205"/>
            <a:ext cx="9159300" cy="46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" name="Google Shape;54;p12"/>
          <p:cNvSpPr txBox="1"/>
          <p:nvPr>
            <p:ph type="ctrTitle"/>
          </p:nvPr>
        </p:nvSpPr>
        <p:spPr>
          <a:xfrm>
            <a:off x="2613664" y="2526793"/>
            <a:ext cx="5950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2D36"/>
              </a:buClr>
              <a:buSzPts val="3500"/>
              <a:buFont typeface="Rubik"/>
              <a:buNone/>
              <a:defRPr b="1" i="0" sz="3500" u="none" cap="none" strike="noStrike">
                <a:solidFill>
                  <a:srgbClr val="002D36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3326860" y="3413284"/>
            <a:ext cx="52452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AEAB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AEAB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AEAB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AEAB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AEAB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253091" y="205977"/>
            <a:ext cx="86331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253089" y="882785"/>
            <a:ext cx="8633100" cy="3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/>
              <a:buChar char="o"/>
              <a:defRPr sz="2400">
                <a:solidFill>
                  <a:srgbClr val="75707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6195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○"/>
              <a:defRPr sz="2100">
                <a:solidFill>
                  <a:srgbClr val="75707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rgbClr val="75707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Helvetica Neue"/>
              <a:buChar char="–"/>
              <a:defRPr>
                <a:solidFill>
                  <a:srgbClr val="75707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53091" y="205980"/>
            <a:ext cx="8633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b-new-logo-2">
  <p:cSld name="Title Slide with Text_1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875" y="4686200"/>
            <a:ext cx="91440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3.googleusercontent.com/7NVZg4xLsejn2HbJOwBHC8XXO3oiAP4d2XyySr8gTZJzNGKp8HsBBzHods9bwjfnu6o_bdCUlWXv9i3MqqznqfkVkYg0WScN-2dvNIlIXxVl6euW_EA_CSX-l47bzvRkenpUdu_ypmU" id="63" name="Google Shape;6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38" y="4877503"/>
            <a:ext cx="1252152" cy="20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773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6576" y="-36576"/>
            <a:ext cx="9298109" cy="522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60" y="4492775"/>
            <a:ext cx="1585327" cy="2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>
            <p:ph type="title"/>
          </p:nvPr>
        </p:nvSpPr>
        <p:spPr>
          <a:xfrm>
            <a:off x="594360" y="914400"/>
            <a:ext cx="5029200" cy="18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594360" y="3017520"/>
            <a:ext cx="502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914400" y="2834640"/>
            <a:ext cx="7315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472458" y="4773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8"/>
          <p:cNvSpPr txBox="1"/>
          <p:nvPr>
            <p:ph idx="2" type="title"/>
          </p:nvPr>
        </p:nvSpPr>
        <p:spPr>
          <a:xfrm>
            <a:off x="914400" y="914400"/>
            <a:ext cx="7315200" cy="18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1700" y="18288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594350" y="1005925"/>
            <a:ext cx="7946100" cy="6780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472458" y="4773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" name="Google Shape;87;p19"/>
          <p:cNvCxnSpPr/>
          <p:nvPr/>
        </p:nvCxnSpPr>
        <p:spPr>
          <a:xfrm>
            <a:off x="365760" y="713232"/>
            <a:ext cx="842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594360" y="1609344"/>
            <a:ext cx="3886200" cy="28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311700" y="18288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8472458" y="4773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20"/>
          <p:cNvCxnSpPr/>
          <p:nvPr/>
        </p:nvCxnSpPr>
        <p:spPr>
          <a:xfrm>
            <a:off x="365760" y="713232"/>
            <a:ext cx="842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594360" y="1609344"/>
            <a:ext cx="3721500" cy="28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2" type="subTitle"/>
          </p:nvPr>
        </p:nvSpPr>
        <p:spPr>
          <a:xfrm>
            <a:off x="594350" y="1005925"/>
            <a:ext cx="3721500" cy="6780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20"/>
          <p:cNvSpPr txBox="1"/>
          <p:nvPr>
            <p:ph idx="3" type="body"/>
          </p:nvPr>
        </p:nvSpPr>
        <p:spPr>
          <a:xfrm>
            <a:off x="4937760" y="1609344"/>
            <a:ext cx="3721500" cy="28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4" type="subTitle"/>
          </p:nvPr>
        </p:nvSpPr>
        <p:spPr>
          <a:xfrm>
            <a:off x="4937750" y="1005925"/>
            <a:ext cx="3721500" cy="6780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311700" y="18288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72458" y="4773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0" name="Google Shape;100;p21"/>
          <p:cNvCxnSpPr/>
          <p:nvPr/>
        </p:nvCxnSpPr>
        <p:spPr>
          <a:xfrm>
            <a:off x="365760" y="713232"/>
            <a:ext cx="842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idx="1" type="body"/>
          </p:nvPr>
        </p:nvSpPr>
        <p:spPr>
          <a:xfrm>
            <a:off x="1097280" y="1920240"/>
            <a:ext cx="68580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03" name="Google Shape;103;p22"/>
          <p:cNvSpPr txBox="1"/>
          <p:nvPr>
            <p:ph idx="12" type="sldNum"/>
          </p:nvPr>
        </p:nvSpPr>
        <p:spPr>
          <a:xfrm>
            <a:off x="8472458" y="4773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22"/>
          <p:cNvSpPr txBox="1"/>
          <p:nvPr>
            <p:ph type="title"/>
          </p:nvPr>
        </p:nvSpPr>
        <p:spPr>
          <a:xfrm>
            <a:off x="1097280" y="1371600"/>
            <a:ext cx="6858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105" name="Google Shape;105;p22"/>
          <p:cNvCxnSpPr/>
          <p:nvPr/>
        </p:nvCxnSpPr>
        <p:spPr>
          <a:xfrm>
            <a:off x="1188720" y="1216152"/>
            <a:ext cx="364800" cy="0"/>
          </a:xfrm>
          <a:prstGeom prst="straightConnector1">
            <a:avLst/>
          </a:prstGeom>
          <a:noFill/>
          <a:ln cap="flat" cmpd="sng" w="19050">
            <a:solidFill>
              <a:srgbClr val="2B59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22"/>
          <p:cNvCxnSpPr/>
          <p:nvPr/>
        </p:nvCxnSpPr>
        <p:spPr>
          <a:xfrm>
            <a:off x="1554480" y="1216152"/>
            <a:ext cx="364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1 - Title and body v2">
  <p:cSld name="TITLE_AND_BODY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type="title"/>
          </p:nvPr>
        </p:nvSpPr>
        <p:spPr>
          <a:xfrm>
            <a:off x="311700" y="18288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12" type="sldNum"/>
          </p:nvPr>
        </p:nvSpPr>
        <p:spPr>
          <a:xfrm>
            <a:off x="8472458" y="4773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23"/>
          <p:cNvSpPr txBox="1"/>
          <p:nvPr>
            <p:ph idx="1" type="body"/>
          </p:nvPr>
        </p:nvSpPr>
        <p:spPr>
          <a:xfrm>
            <a:off x="594360" y="1609344"/>
            <a:ext cx="3886200" cy="28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1" name="Google Shape;111;p23"/>
          <p:cNvSpPr txBox="1"/>
          <p:nvPr>
            <p:ph idx="2" type="subTitle"/>
          </p:nvPr>
        </p:nvSpPr>
        <p:spPr>
          <a:xfrm>
            <a:off x="594350" y="1005925"/>
            <a:ext cx="7946100" cy="6780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- Title and two columns v2">
  <p:cSld name="TITLE_AND_TWO_COLUMNS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title"/>
          </p:nvPr>
        </p:nvSpPr>
        <p:spPr>
          <a:xfrm>
            <a:off x="311700" y="18288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12" type="sldNum"/>
          </p:nvPr>
        </p:nvSpPr>
        <p:spPr>
          <a:xfrm>
            <a:off x="8472458" y="4773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4"/>
          <p:cNvSpPr txBox="1"/>
          <p:nvPr>
            <p:ph idx="1" type="body"/>
          </p:nvPr>
        </p:nvSpPr>
        <p:spPr>
          <a:xfrm>
            <a:off x="594360" y="1609344"/>
            <a:ext cx="3721500" cy="28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6" name="Google Shape;116;p24"/>
          <p:cNvSpPr txBox="1"/>
          <p:nvPr>
            <p:ph idx="2" type="subTitle"/>
          </p:nvPr>
        </p:nvSpPr>
        <p:spPr>
          <a:xfrm>
            <a:off x="594350" y="1005925"/>
            <a:ext cx="3721500" cy="6780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7" name="Google Shape;117;p24"/>
          <p:cNvSpPr txBox="1"/>
          <p:nvPr>
            <p:ph idx="3" type="body"/>
          </p:nvPr>
        </p:nvSpPr>
        <p:spPr>
          <a:xfrm>
            <a:off x="4937760" y="1609344"/>
            <a:ext cx="3721500" cy="28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4" type="subTitle"/>
          </p:nvPr>
        </p:nvSpPr>
        <p:spPr>
          <a:xfrm>
            <a:off x="4937750" y="1005925"/>
            <a:ext cx="3721500" cy="6780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- Title only v2">
  <p:cSld name="TITLE_ONLY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type="title"/>
          </p:nvPr>
        </p:nvSpPr>
        <p:spPr>
          <a:xfrm>
            <a:off x="311700" y="18288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1" name="Google Shape;121;p25"/>
          <p:cNvSpPr txBox="1"/>
          <p:nvPr>
            <p:ph idx="12" type="sldNum"/>
          </p:nvPr>
        </p:nvSpPr>
        <p:spPr>
          <a:xfrm>
            <a:off x="8472458" y="4773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- Caption v2">
  <p:cSld name="CAPTION_ONLY_1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>
            <p:ph idx="1" type="body"/>
          </p:nvPr>
        </p:nvSpPr>
        <p:spPr>
          <a:xfrm>
            <a:off x="1097280" y="1920240"/>
            <a:ext cx="68580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</a:lstStyle>
          <a:p/>
        </p:txBody>
      </p:sp>
      <p:sp>
        <p:nvSpPr>
          <p:cNvPr id="124" name="Google Shape;124;p26"/>
          <p:cNvSpPr txBox="1"/>
          <p:nvPr>
            <p:ph idx="12" type="sldNum"/>
          </p:nvPr>
        </p:nvSpPr>
        <p:spPr>
          <a:xfrm>
            <a:off x="8472458" y="4773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6"/>
          <p:cNvSpPr txBox="1"/>
          <p:nvPr>
            <p:ph type="title"/>
          </p:nvPr>
        </p:nvSpPr>
        <p:spPr>
          <a:xfrm>
            <a:off x="1097280" y="1371600"/>
            <a:ext cx="6858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126" name="Google Shape;126;p26"/>
          <p:cNvCxnSpPr/>
          <p:nvPr/>
        </p:nvCxnSpPr>
        <p:spPr>
          <a:xfrm>
            <a:off x="1188720" y="1216152"/>
            <a:ext cx="364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26"/>
          <p:cNvCxnSpPr/>
          <p:nvPr/>
        </p:nvCxnSpPr>
        <p:spPr>
          <a:xfrm>
            <a:off x="1554480" y="1216152"/>
            <a:ext cx="364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>
            <p:ph type="title"/>
          </p:nvPr>
        </p:nvSpPr>
        <p:spPr>
          <a:xfrm>
            <a:off x="253091" y="205977"/>
            <a:ext cx="86331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9pPr>
          </a:lstStyle>
          <a:p/>
        </p:txBody>
      </p:sp>
      <p:sp>
        <p:nvSpPr>
          <p:cNvPr id="130" name="Google Shape;130;p27"/>
          <p:cNvSpPr txBox="1"/>
          <p:nvPr>
            <p:ph idx="1" type="body"/>
          </p:nvPr>
        </p:nvSpPr>
        <p:spPr>
          <a:xfrm>
            <a:off x="253089" y="882784"/>
            <a:ext cx="8633100" cy="3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/>
              <a:buChar char="o"/>
              <a:defRPr b="0" i="0" sz="2400" u="none" cap="none" strike="noStrike">
                <a:solidFill>
                  <a:srgbClr val="75707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erriweather Sans"/>
              <a:buChar char="–"/>
              <a:defRPr b="0" i="0" sz="2100" u="none" cap="none" strike="noStrike">
                <a:solidFill>
                  <a:srgbClr val="75707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5707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Helvetica Neue"/>
              <a:buChar char="–"/>
              <a:defRPr b="0" i="0" sz="1500" u="none" cap="none" strike="noStrike">
                <a:solidFill>
                  <a:srgbClr val="75707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>
            <p:ph type="title"/>
          </p:nvPr>
        </p:nvSpPr>
        <p:spPr>
          <a:xfrm>
            <a:off x="253091" y="205980"/>
            <a:ext cx="8633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258000" y="41275"/>
            <a:ext cx="8628000" cy="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2" name="Google Shape;22;p4"/>
          <p:cNvCxnSpPr/>
          <p:nvPr/>
        </p:nvCxnSpPr>
        <p:spPr>
          <a:xfrm>
            <a:off x="366450" y="564050"/>
            <a:ext cx="8411100" cy="8700"/>
          </a:xfrm>
          <a:prstGeom prst="straightConnector1">
            <a:avLst/>
          </a:prstGeom>
          <a:noFill/>
          <a:ln cap="flat" cmpd="sng" w="9525">
            <a:solidFill>
              <a:srgbClr val="FF6E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745400" y="4865125"/>
            <a:ext cx="351900" cy="2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258000" y="41275"/>
            <a:ext cx="8628000" cy="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6" name="Google Shape;26;p5"/>
          <p:cNvCxnSpPr/>
          <p:nvPr/>
        </p:nvCxnSpPr>
        <p:spPr>
          <a:xfrm>
            <a:off x="366450" y="792650"/>
            <a:ext cx="8411100" cy="8700"/>
          </a:xfrm>
          <a:prstGeom prst="straightConnector1">
            <a:avLst/>
          </a:prstGeom>
          <a:noFill/>
          <a:ln cap="flat" cmpd="sng" w="9525">
            <a:solidFill>
              <a:srgbClr val="FF6E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745400" y="4865125"/>
            <a:ext cx="351900" cy="2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/>
          </a:p>
        </p:txBody>
      </p:sp>
      <p:sp>
        <p:nvSpPr>
          <p:cNvPr id="28" name="Google Shape;28;p5"/>
          <p:cNvSpPr txBox="1"/>
          <p:nvPr>
            <p:ph idx="2" type="title"/>
          </p:nvPr>
        </p:nvSpPr>
        <p:spPr>
          <a:xfrm>
            <a:off x="258000" y="399175"/>
            <a:ext cx="8628000" cy="2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b="0" i="1" sz="16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258000" y="41275"/>
            <a:ext cx="8628000" cy="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1" name="Google Shape;31;p6"/>
          <p:cNvCxnSpPr/>
          <p:nvPr/>
        </p:nvCxnSpPr>
        <p:spPr>
          <a:xfrm>
            <a:off x="366450" y="564050"/>
            <a:ext cx="8411100" cy="8700"/>
          </a:xfrm>
          <a:prstGeom prst="straightConnector1">
            <a:avLst/>
          </a:prstGeom>
          <a:noFill/>
          <a:ln cap="flat" cmpd="sng" w="9525">
            <a:solidFill>
              <a:srgbClr val="FF6E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745400" y="4865125"/>
            <a:ext cx="351900" cy="2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194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745400" y="4865125"/>
            <a:ext cx="351900" cy="2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253091" y="205977"/>
            <a:ext cx="86331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253089" y="882784"/>
            <a:ext cx="8633100" cy="3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/>
              <a:buChar char="o"/>
              <a:defRPr b="0" i="0" sz="2400" u="none" cap="none" strike="noStrike">
                <a:solidFill>
                  <a:srgbClr val="75707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erriweather Sans"/>
              <a:buChar char="–"/>
              <a:defRPr b="0" i="0" sz="2100" u="none" cap="none" strike="noStrike">
                <a:solidFill>
                  <a:srgbClr val="75707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5707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Helvetica Neue"/>
              <a:buChar char="–"/>
              <a:defRPr b="0" i="0" sz="1500" u="none" cap="none" strike="noStrike">
                <a:solidFill>
                  <a:srgbClr val="75707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solidFill>
          <a:schemeClr val="accent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 type="obj">
  <p:cSld name="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" name="Google Shape;4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09674" y="4781224"/>
            <a:ext cx="1011350" cy="259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86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41"/>
              </a:buClr>
              <a:buSzPts val="2000"/>
              <a:buFont typeface="Nunito"/>
              <a:buNone/>
              <a:defRPr b="1" sz="2000">
                <a:solidFill>
                  <a:srgbClr val="00004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41"/>
              </a:buClr>
              <a:buSzPts val="2800"/>
              <a:buFont typeface="Nunito"/>
              <a:buNone/>
              <a:defRPr sz="2800">
                <a:solidFill>
                  <a:srgbClr val="00004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41"/>
              </a:buClr>
              <a:buSzPts val="2800"/>
              <a:buFont typeface="Nunito"/>
              <a:buNone/>
              <a:defRPr sz="2800">
                <a:solidFill>
                  <a:srgbClr val="00004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41"/>
              </a:buClr>
              <a:buSzPts val="2800"/>
              <a:buFont typeface="Nunito"/>
              <a:buNone/>
              <a:defRPr sz="2800">
                <a:solidFill>
                  <a:srgbClr val="00004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41"/>
              </a:buClr>
              <a:buSzPts val="2800"/>
              <a:buFont typeface="Nunito"/>
              <a:buNone/>
              <a:defRPr sz="2800">
                <a:solidFill>
                  <a:srgbClr val="00004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41"/>
              </a:buClr>
              <a:buSzPts val="2800"/>
              <a:buFont typeface="Nunito"/>
              <a:buNone/>
              <a:defRPr sz="2800">
                <a:solidFill>
                  <a:srgbClr val="00004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41"/>
              </a:buClr>
              <a:buSzPts val="2800"/>
              <a:buFont typeface="Nunito"/>
              <a:buNone/>
              <a:defRPr sz="2800">
                <a:solidFill>
                  <a:srgbClr val="00004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41"/>
              </a:buClr>
              <a:buSzPts val="2800"/>
              <a:buFont typeface="Nunito"/>
              <a:buNone/>
              <a:defRPr sz="2800">
                <a:solidFill>
                  <a:srgbClr val="00004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41"/>
              </a:buClr>
              <a:buSzPts val="2800"/>
              <a:buFont typeface="Nunito"/>
              <a:buNone/>
              <a:defRPr sz="2800">
                <a:solidFill>
                  <a:srgbClr val="00004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4773850"/>
            <a:ext cx="9154200" cy="393600"/>
          </a:xfrm>
          <a:prstGeom prst="rect">
            <a:avLst/>
          </a:prstGeom>
          <a:solidFill>
            <a:srgbClr val="E8E9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1"/>
          <p:cNvSpPr txBox="1"/>
          <p:nvPr>
            <p:ph idx="2" type="sldNum"/>
          </p:nvPr>
        </p:nvSpPr>
        <p:spPr>
          <a:xfrm>
            <a:off x="8472450" y="4773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rgbClr val="FF6E4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r">
              <a:buNone/>
              <a:defRPr b="1" sz="1200">
                <a:solidFill>
                  <a:srgbClr val="FF6E4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r">
              <a:buNone/>
              <a:defRPr b="1" sz="1200">
                <a:solidFill>
                  <a:srgbClr val="FF6E4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r">
              <a:buNone/>
              <a:defRPr b="1" sz="1200">
                <a:solidFill>
                  <a:srgbClr val="FF6E4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r">
              <a:buNone/>
              <a:defRPr b="1" sz="1200">
                <a:solidFill>
                  <a:srgbClr val="FF6E4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r">
              <a:buNone/>
              <a:defRPr b="1" sz="1200">
                <a:solidFill>
                  <a:srgbClr val="FF6E4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r">
              <a:buNone/>
              <a:defRPr b="1" sz="1200">
                <a:solidFill>
                  <a:srgbClr val="FF6E4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r">
              <a:buNone/>
              <a:defRPr b="1" sz="1200">
                <a:solidFill>
                  <a:srgbClr val="FF6E4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r">
              <a:buNone/>
              <a:defRPr b="1" sz="1200">
                <a:solidFill>
                  <a:srgbClr val="FF6E4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7375250" y="4775650"/>
            <a:ext cx="14484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© 2020 All Rights Reserved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12" name="Google Shape;12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248800" y="4881075"/>
            <a:ext cx="1043076" cy="1791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18288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ato"/>
              <a:buNone/>
              <a:defRPr b="1" sz="2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ato"/>
              <a:buNone/>
              <a:defRPr b="1" sz="2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ato"/>
              <a:buNone/>
              <a:defRPr b="1" sz="2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ato"/>
              <a:buNone/>
              <a:defRPr b="1" sz="2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ato"/>
              <a:buNone/>
              <a:defRPr b="1" sz="2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ato"/>
              <a:buNone/>
              <a:defRPr b="1" sz="2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ato"/>
              <a:buNone/>
              <a:defRPr b="1" sz="2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ato"/>
              <a:buNone/>
              <a:defRPr b="1" sz="2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ato"/>
              <a:buNone/>
              <a:defRPr b="1" sz="2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594360" y="1609344"/>
            <a:ext cx="3886200" cy="28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6"/>
          <p:cNvSpPr/>
          <p:nvPr/>
        </p:nvSpPr>
        <p:spPr>
          <a:xfrm>
            <a:off x="0" y="4773168"/>
            <a:ext cx="9153000" cy="39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248800" y="4881075"/>
            <a:ext cx="1043076" cy="1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idx="2" type="sldNum"/>
          </p:nvPr>
        </p:nvSpPr>
        <p:spPr>
          <a:xfrm>
            <a:off x="8472458" y="4773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6"/>
          <p:cNvSpPr txBox="1"/>
          <p:nvPr/>
        </p:nvSpPr>
        <p:spPr>
          <a:xfrm>
            <a:off x="6673725" y="4807150"/>
            <a:ext cx="18993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© 2020 - All Rights Reserved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raft.github.io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5.png"/><Relationship Id="rId8" Type="http://schemas.openxmlformats.org/officeDocument/2006/relationships/image" Target="../media/image44.png"/></Relationships>
</file>

<file path=ppt/slides/_rels/slide40.xml.rels><?xml version="1.0" encoding="UTF-8" standalone="yes"?><Relationships xmlns="http://schemas.openxmlformats.org/package/2006/relationships"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openxmlformats.org/officeDocument/2006/relationships/image" Target="../media/image56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Relationship Id="rId7" Type="http://schemas.openxmlformats.org/officeDocument/2006/relationships/image" Target="../media/image57.png"/><Relationship Id="rId8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Relationship Id="rId4" Type="http://schemas.openxmlformats.org/officeDocument/2006/relationships/image" Target="../media/image47.jpg"/><Relationship Id="rId5" Type="http://schemas.openxmlformats.org/officeDocument/2006/relationships/image" Target="../media/image40.png"/><Relationship Id="rId6" Type="http://schemas.openxmlformats.org/officeDocument/2006/relationships/image" Target="../media/image38.png"/><Relationship Id="rId7" Type="http://schemas.openxmlformats.org/officeDocument/2006/relationships/image" Target="../media/image37.png"/><Relationship Id="rId8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286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9"/>
          <p:cNvSpPr txBox="1"/>
          <p:nvPr/>
        </p:nvSpPr>
        <p:spPr>
          <a:xfrm>
            <a:off x="528450" y="1691000"/>
            <a:ext cx="5390100" cy="22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None/>
            </a:pPr>
            <a:r>
              <a:rPr b="1" lang="en" sz="3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Introducing YugabyteDB</a:t>
            </a:r>
            <a:endParaRPr b="1" sz="3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0" name="Google Shape;14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125" y="4492775"/>
            <a:ext cx="1585327" cy="2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9"/>
          <p:cNvSpPr txBox="1"/>
          <p:nvPr/>
        </p:nvSpPr>
        <p:spPr>
          <a:xfrm>
            <a:off x="240000" y="2436350"/>
            <a:ext cx="61056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A high performance, distributed SQL DB built for the cloud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253091" y="266749"/>
            <a:ext cx="8633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Montserrat"/>
              <a:buNone/>
            </a:pPr>
            <a:r>
              <a:rPr lang="en">
                <a:solidFill>
                  <a:srgbClr val="002060"/>
                </a:solidFill>
              </a:rPr>
              <a:t>DocDB as Storage Engine</a:t>
            </a:r>
            <a:endParaRPr/>
          </a:p>
        </p:txBody>
      </p:sp>
      <p:sp>
        <p:nvSpPr>
          <p:cNvPr id="303" name="Google Shape;303;p38"/>
          <p:cNvSpPr/>
          <p:nvPr/>
        </p:nvSpPr>
        <p:spPr>
          <a:xfrm>
            <a:off x="253091" y="1200150"/>
            <a:ext cx="1295400" cy="533400"/>
          </a:xfrm>
          <a:prstGeom prst="rect">
            <a:avLst/>
          </a:prstGeom>
          <a:solidFill>
            <a:srgbClr val="002060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SQL APP</a:t>
            </a:r>
            <a:endParaRPr/>
          </a:p>
        </p:txBody>
      </p:sp>
      <p:sp>
        <p:nvSpPr>
          <p:cNvPr id="304" name="Google Shape;304;p38"/>
          <p:cNvSpPr/>
          <p:nvPr/>
        </p:nvSpPr>
        <p:spPr>
          <a:xfrm>
            <a:off x="2145845" y="1123950"/>
            <a:ext cx="2286000" cy="685800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ontserrat"/>
              <a:buNone/>
            </a:pPr>
            <a:r>
              <a:rPr b="0" i="0" lang="en" sz="16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Postmaster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050"/>
              <a:buFont typeface="Montserrat"/>
              <a:buNone/>
            </a:pPr>
            <a:r>
              <a:rPr b="0" i="0" lang="en" sz="1050" u="none" cap="none" strike="noStrik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(Authentication, authorization)</a:t>
            </a:r>
            <a:endParaRPr/>
          </a:p>
        </p:txBody>
      </p:sp>
      <p:sp>
        <p:nvSpPr>
          <p:cNvPr id="305" name="Google Shape;305;p38"/>
          <p:cNvSpPr/>
          <p:nvPr/>
        </p:nvSpPr>
        <p:spPr>
          <a:xfrm>
            <a:off x="2145845" y="2020818"/>
            <a:ext cx="2286000" cy="398400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ontserrat"/>
              <a:buNone/>
            </a:pPr>
            <a:r>
              <a:rPr b="0" i="0" lang="en" sz="16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Rewriter</a:t>
            </a:r>
            <a:endParaRPr b="0" i="0" sz="1600" u="none" cap="none" strike="noStrike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38"/>
          <p:cNvSpPr/>
          <p:nvPr/>
        </p:nvSpPr>
        <p:spPr>
          <a:xfrm>
            <a:off x="4724400" y="2020817"/>
            <a:ext cx="2286000" cy="398400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ontserrat"/>
              <a:buNone/>
            </a:pPr>
            <a:r>
              <a:rPr b="0" i="0" lang="en" sz="16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Planner</a:t>
            </a:r>
            <a:endParaRPr b="0" i="0" sz="1600" u="none" cap="none" strike="noStrike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38"/>
          <p:cNvSpPr/>
          <p:nvPr/>
        </p:nvSpPr>
        <p:spPr>
          <a:xfrm>
            <a:off x="4724400" y="2647951"/>
            <a:ext cx="2286000" cy="398400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ontserrat"/>
              <a:buNone/>
            </a:pPr>
            <a:r>
              <a:rPr b="0" i="0" lang="en" sz="16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Optimizer</a:t>
            </a:r>
            <a:endParaRPr/>
          </a:p>
        </p:txBody>
      </p:sp>
      <p:sp>
        <p:nvSpPr>
          <p:cNvPr id="308" name="Google Shape;308;p38"/>
          <p:cNvSpPr/>
          <p:nvPr/>
        </p:nvSpPr>
        <p:spPr>
          <a:xfrm>
            <a:off x="2145845" y="2647951"/>
            <a:ext cx="2286000" cy="398400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ontserrat"/>
              <a:buNone/>
            </a:pPr>
            <a:r>
              <a:rPr b="0" i="0" lang="en" sz="16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Executor</a:t>
            </a:r>
            <a:endParaRPr/>
          </a:p>
        </p:txBody>
      </p:sp>
      <p:sp>
        <p:nvSpPr>
          <p:cNvPr id="309" name="Google Shape;309;p38"/>
          <p:cNvSpPr/>
          <p:nvPr/>
        </p:nvSpPr>
        <p:spPr>
          <a:xfrm>
            <a:off x="3429000" y="3603484"/>
            <a:ext cx="1676400" cy="703200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Montserrat"/>
              <a:buNone/>
            </a:pPr>
            <a:r>
              <a:rPr b="0" i="0" lang="en" sz="16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rPr>
              <a:t>YugaByte DB Node</a:t>
            </a:r>
            <a:endParaRPr b="0" i="0" sz="1600" u="none" cap="none" strike="noStrike">
              <a:solidFill>
                <a:srgbClr val="A5A5A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0" name="Google Shape;310;p38"/>
          <p:cNvCxnSpPr>
            <a:stCxn id="303" idx="3"/>
            <a:endCxn id="304" idx="1"/>
          </p:cNvCxnSpPr>
          <p:nvPr/>
        </p:nvCxnSpPr>
        <p:spPr>
          <a:xfrm>
            <a:off x="1548491" y="1466850"/>
            <a:ext cx="597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1" name="Google Shape;311;p38"/>
          <p:cNvCxnSpPr>
            <a:stCxn id="305" idx="3"/>
            <a:endCxn id="306" idx="1"/>
          </p:cNvCxnSpPr>
          <p:nvPr/>
        </p:nvCxnSpPr>
        <p:spPr>
          <a:xfrm>
            <a:off x="4431845" y="2220018"/>
            <a:ext cx="292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2" name="Google Shape;312;p38"/>
          <p:cNvCxnSpPr>
            <a:stCxn id="304" idx="2"/>
            <a:endCxn id="305" idx="0"/>
          </p:cNvCxnSpPr>
          <p:nvPr/>
        </p:nvCxnSpPr>
        <p:spPr>
          <a:xfrm>
            <a:off x="3288845" y="1809750"/>
            <a:ext cx="0" cy="21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3" name="Google Shape;313;p38"/>
          <p:cNvCxnSpPr/>
          <p:nvPr/>
        </p:nvCxnSpPr>
        <p:spPr>
          <a:xfrm>
            <a:off x="3288845" y="2419350"/>
            <a:ext cx="0" cy="21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4" name="Google Shape;314;p38"/>
          <p:cNvCxnSpPr>
            <a:stCxn id="308" idx="2"/>
          </p:cNvCxnSpPr>
          <p:nvPr/>
        </p:nvCxnSpPr>
        <p:spPr>
          <a:xfrm>
            <a:off x="3288845" y="3046351"/>
            <a:ext cx="0" cy="439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15" name="Google Shape;315;p38"/>
          <p:cNvSpPr/>
          <p:nvPr/>
        </p:nvSpPr>
        <p:spPr>
          <a:xfrm>
            <a:off x="5181600" y="3603484"/>
            <a:ext cx="1676400" cy="703200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Montserrat"/>
              <a:buNone/>
            </a:pPr>
            <a:r>
              <a:rPr b="0" i="0" lang="en" sz="16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rPr>
              <a:t>YugaByte</a:t>
            </a:r>
            <a:r>
              <a:rPr lang="en" sz="16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rPr>
              <a:t> DB </a:t>
            </a:r>
            <a:r>
              <a:rPr b="0" i="0" lang="en" sz="16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rPr>
              <a:t>Node</a:t>
            </a:r>
            <a:endParaRPr b="0" i="0" sz="1600" u="none" cap="none" strike="noStrike">
              <a:solidFill>
                <a:srgbClr val="A5A5A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38"/>
          <p:cNvSpPr/>
          <p:nvPr/>
        </p:nvSpPr>
        <p:spPr>
          <a:xfrm>
            <a:off x="6946446" y="3612251"/>
            <a:ext cx="597300" cy="685800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6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8"/>
          <p:cNvSpPr/>
          <p:nvPr/>
        </p:nvSpPr>
        <p:spPr>
          <a:xfrm>
            <a:off x="990601" y="3621018"/>
            <a:ext cx="597300" cy="685800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6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8"/>
          <p:cNvSpPr/>
          <p:nvPr/>
        </p:nvSpPr>
        <p:spPr>
          <a:xfrm>
            <a:off x="1676400" y="3621018"/>
            <a:ext cx="1676400" cy="703200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Montserrat"/>
              <a:buNone/>
            </a:pPr>
            <a:r>
              <a:rPr b="0" i="0" lang="en" sz="16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rPr>
              <a:t>YugaByte DB Node</a:t>
            </a:r>
            <a:endParaRPr/>
          </a:p>
        </p:txBody>
      </p:sp>
      <p:sp>
        <p:nvSpPr>
          <p:cNvPr id="319" name="Google Shape;319;p38"/>
          <p:cNvSpPr/>
          <p:nvPr/>
        </p:nvSpPr>
        <p:spPr>
          <a:xfrm>
            <a:off x="1981200" y="971549"/>
            <a:ext cx="5181600" cy="2194500"/>
          </a:xfrm>
          <a:prstGeom prst="rect">
            <a:avLst/>
          </a:prstGeom>
          <a:solidFill>
            <a:srgbClr val="00B050">
              <a:alpha val="9800"/>
            </a:srgbClr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8"/>
          <p:cNvSpPr/>
          <p:nvPr/>
        </p:nvSpPr>
        <p:spPr>
          <a:xfrm>
            <a:off x="7415213" y="2443164"/>
            <a:ext cx="1553700" cy="99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635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Replace table storage with DocDB</a:t>
            </a:r>
            <a:endParaRPr/>
          </a:p>
        </p:txBody>
      </p:sp>
      <p:sp>
        <p:nvSpPr>
          <p:cNvPr id="321" name="Google Shape;321;p38"/>
          <p:cNvSpPr/>
          <p:nvPr/>
        </p:nvSpPr>
        <p:spPr>
          <a:xfrm>
            <a:off x="457202" y="3486150"/>
            <a:ext cx="8332500" cy="973200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/>
          <p:nvPr>
            <p:ph type="title"/>
          </p:nvPr>
        </p:nvSpPr>
        <p:spPr>
          <a:xfrm>
            <a:off x="253091" y="266749"/>
            <a:ext cx="8633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Montserrat"/>
              <a:buNone/>
            </a:pPr>
            <a:r>
              <a:rPr lang="en">
                <a:solidFill>
                  <a:srgbClr val="002060"/>
                </a:solidFill>
              </a:rPr>
              <a:t>Make PostgreSQL Run on Distributed Store</a:t>
            </a:r>
            <a:endParaRPr/>
          </a:p>
        </p:txBody>
      </p:sp>
      <p:sp>
        <p:nvSpPr>
          <p:cNvPr id="327" name="Google Shape;327;p39"/>
          <p:cNvSpPr/>
          <p:nvPr/>
        </p:nvSpPr>
        <p:spPr>
          <a:xfrm>
            <a:off x="253091" y="1200150"/>
            <a:ext cx="1295400" cy="533400"/>
          </a:xfrm>
          <a:prstGeom prst="rect">
            <a:avLst/>
          </a:prstGeom>
          <a:solidFill>
            <a:srgbClr val="002060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SQL APP</a:t>
            </a:r>
            <a:endParaRPr/>
          </a:p>
        </p:txBody>
      </p:sp>
      <p:sp>
        <p:nvSpPr>
          <p:cNvPr id="328" name="Google Shape;328;p39"/>
          <p:cNvSpPr/>
          <p:nvPr/>
        </p:nvSpPr>
        <p:spPr>
          <a:xfrm>
            <a:off x="2145845" y="1123950"/>
            <a:ext cx="2286000" cy="685800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ontserrat"/>
              <a:buNone/>
            </a:pPr>
            <a:r>
              <a:rPr b="0" i="0" lang="en" sz="16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Postmaster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050"/>
              <a:buFont typeface="Montserrat"/>
              <a:buNone/>
            </a:pPr>
            <a:r>
              <a:rPr b="0" i="0" lang="en" sz="1050" u="none" cap="none" strike="noStrik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(Authentication, authorization)</a:t>
            </a:r>
            <a:endParaRPr/>
          </a:p>
        </p:txBody>
      </p:sp>
      <p:sp>
        <p:nvSpPr>
          <p:cNvPr id="329" name="Google Shape;329;p39"/>
          <p:cNvSpPr/>
          <p:nvPr/>
        </p:nvSpPr>
        <p:spPr>
          <a:xfrm>
            <a:off x="2145845" y="2020818"/>
            <a:ext cx="2286000" cy="398400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ontserrat"/>
              <a:buNone/>
            </a:pPr>
            <a:r>
              <a:rPr b="0" i="0" lang="en" sz="16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Rewriter</a:t>
            </a:r>
            <a:endParaRPr b="0" i="0" sz="1600" u="none" cap="none" strike="noStrike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39"/>
          <p:cNvSpPr/>
          <p:nvPr/>
        </p:nvSpPr>
        <p:spPr>
          <a:xfrm>
            <a:off x="4724400" y="2020817"/>
            <a:ext cx="2286000" cy="398400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ontserrat"/>
              <a:buNone/>
            </a:pPr>
            <a:r>
              <a:rPr b="0" i="0" lang="en" sz="16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Planner</a:t>
            </a:r>
            <a:endParaRPr b="0" i="0" sz="1600" u="none" cap="none" strike="noStrike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39"/>
          <p:cNvSpPr/>
          <p:nvPr/>
        </p:nvSpPr>
        <p:spPr>
          <a:xfrm>
            <a:off x="4724400" y="2647951"/>
            <a:ext cx="2286000" cy="398400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ontserrat"/>
              <a:buNone/>
            </a:pPr>
            <a:r>
              <a:rPr b="0" i="0" lang="en" sz="16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Optimizer</a:t>
            </a:r>
            <a:endParaRPr/>
          </a:p>
        </p:txBody>
      </p:sp>
      <p:sp>
        <p:nvSpPr>
          <p:cNvPr id="332" name="Google Shape;332;p39"/>
          <p:cNvSpPr/>
          <p:nvPr/>
        </p:nvSpPr>
        <p:spPr>
          <a:xfrm>
            <a:off x="2145845" y="2647951"/>
            <a:ext cx="2286000" cy="398400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ontserrat"/>
              <a:buNone/>
            </a:pPr>
            <a:r>
              <a:rPr b="0" i="0" lang="en" sz="16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Executor</a:t>
            </a:r>
            <a:endParaRPr/>
          </a:p>
        </p:txBody>
      </p:sp>
      <p:sp>
        <p:nvSpPr>
          <p:cNvPr id="333" name="Google Shape;333;p39"/>
          <p:cNvSpPr/>
          <p:nvPr/>
        </p:nvSpPr>
        <p:spPr>
          <a:xfrm>
            <a:off x="3429000" y="3603484"/>
            <a:ext cx="1676400" cy="703200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Montserrat"/>
              <a:buNone/>
            </a:pPr>
            <a:r>
              <a:rPr b="0" i="0" lang="en" sz="16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rPr>
              <a:t>YugaByte DB Node</a:t>
            </a:r>
            <a:endParaRPr b="0" i="0" sz="1600" u="none" cap="none" strike="noStrike">
              <a:solidFill>
                <a:srgbClr val="A5A5A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4" name="Google Shape;334;p39"/>
          <p:cNvCxnSpPr>
            <a:stCxn id="327" idx="3"/>
            <a:endCxn id="328" idx="1"/>
          </p:cNvCxnSpPr>
          <p:nvPr/>
        </p:nvCxnSpPr>
        <p:spPr>
          <a:xfrm>
            <a:off x="1548491" y="1466850"/>
            <a:ext cx="597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5" name="Google Shape;335;p39"/>
          <p:cNvCxnSpPr>
            <a:stCxn id="329" idx="3"/>
            <a:endCxn id="330" idx="1"/>
          </p:cNvCxnSpPr>
          <p:nvPr/>
        </p:nvCxnSpPr>
        <p:spPr>
          <a:xfrm>
            <a:off x="4431845" y="2220018"/>
            <a:ext cx="292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6" name="Google Shape;336;p39"/>
          <p:cNvCxnSpPr>
            <a:stCxn id="328" idx="2"/>
            <a:endCxn id="329" idx="0"/>
          </p:cNvCxnSpPr>
          <p:nvPr/>
        </p:nvCxnSpPr>
        <p:spPr>
          <a:xfrm>
            <a:off x="3288845" y="1809750"/>
            <a:ext cx="0" cy="21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7" name="Google Shape;337;p39"/>
          <p:cNvCxnSpPr>
            <a:stCxn id="332" idx="2"/>
          </p:cNvCxnSpPr>
          <p:nvPr/>
        </p:nvCxnSpPr>
        <p:spPr>
          <a:xfrm>
            <a:off x="3288845" y="3046351"/>
            <a:ext cx="0" cy="439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8" name="Google Shape;338;p39"/>
          <p:cNvSpPr/>
          <p:nvPr/>
        </p:nvSpPr>
        <p:spPr>
          <a:xfrm>
            <a:off x="5181600" y="3603484"/>
            <a:ext cx="1676400" cy="703200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Montserrat"/>
              <a:buNone/>
            </a:pPr>
            <a:r>
              <a:rPr b="0" i="0" lang="en" sz="16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rPr>
              <a:t>YugaByte DB Node</a:t>
            </a:r>
            <a:endParaRPr b="0" i="0" sz="1600" u="none" cap="none" strike="noStrike">
              <a:solidFill>
                <a:srgbClr val="A5A5A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39"/>
          <p:cNvSpPr/>
          <p:nvPr/>
        </p:nvSpPr>
        <p:spPr>
          <a:xfrm>
            <a:off x="6946446" y="3612251"/>
            <a:ext cx="597300" cy="685800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6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9"/>
          <p:cNvSpPr/>
          <p:nvPr/>
        </p:nvSpPr>
        <p:spPr>
          <a:xfrm>
            <a:off x="990601" y="3621018"/>
            <a:ext cx="597300" cy="685800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6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9"/>
          <p:cNvSpPr/>
          <p:nvPr/>
        </p:nvSpPr>
        <p:spPr>
          <a:xfrm>
            <a:off x="1676400" y="3621018"/>
            <a:ext cx="1676400" cy="703200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Montserrat"/>
              <a:buNone/>
            </a:pPr>
            <a:r>
              <a:rPr b="0" i="0" lang="en" sz="16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rPr>
              <a:t>YugaByte DB Node</a:t>
            </a:r>
            <a:endParaRPr b="0" i="0" sz="1600" u="none" cap="none" strike="noStrike">
              <a:solidFill>
                <a:srgbClr val="A5A5A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39"/>
          <p:cNvSpPr/>
          <p:nvPr/>
        </p:nvSpPr>
        <p:spPr>
          <a:xfrm>
            <a:off x="1981200" y="2952749"/>
            <a:ext cx="5181600" cy="199200"/>
          </a:xfrm>
          <a:prstGeom prst="rect">
            <a:avLst/>
          </a:prstGeom>
          <a:solidFill>
            <a:srgbClr val="FF0000">
              <a:alpha val="9800"/>
            </a:srgbClr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9"/>
          <p:cNvSpPr/>
          <p:nvPr/>
        </p:nvSpPr>
        <p:spPr>
          <a:xfrm>
            <a:off x="7415225" y="1399800"/>
            <a:ext cx="1553700" cy="1075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635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ontserrat"/>
              <a:buNone/>
            </a:pPr>
            <a:r>
              <a:rPr b="0" i="0" lang="en" sz="13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Enhance planner, optimizer, and executor for distributed DB</a:t>
            </a:r>
            <a:endParaRPr/>
          </a:p>
        </p:txBody>
      </p:sp>
      <p:sp>
        <p:nvSpPr>
          <p:cNvPr id="344" name="Google Shape;344;p39"/>
          <p:cNvSpPr/>
          <p:nvPr/>
        </p:nvSpPr>
        <p:spPr>
          <a:xfrm>
            <a:off x="1987322" y="965651"/>
            <a:ext cx="5181600" cy="1981200"/>
          </a:xfrm>
          <a:prstGeom prst="rect">
            <a:avLst/>
          </a:prstGeom>
          <a:solidFill>
            <a:srgbClr val="00B050">
              <a:alpha val="9800"/>
            </a:srgbClr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9"/>
          <p:cNvSpPr/>
          <p:nvPr/>
        </p:nvSpPr>
        <p:spPr>
          <a:xfrm>
            <a:off x="4596490" y="2296284"/>
            <a:ext cx="2564100" cy="199200"/>
          </a:xfrm>
          <a:prstGeom prst="rect">
            <a:avLst/>
          </a:prstGeom>
          <a:solidFill>
            <a:srgbClr val="FF0000">
              <a:alpha val="9800"/>
            </a:srgbClr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6" name="Google Shape;346;p39"/>
          <p:cNvCxnSpPr>
            <a:stCxn id="330" idx="2"/>
            <a:endCxn id="331" idx="0"/>
          </p:cNvCxnSpPr>
          <p:nvPr/>
        </p:nvCxnSpPr>
        <p:spPr>
          <a:xfrm>
            <a:off x="5867400" y="2419217"/>
            <a:ext cx="0" cy="228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7" name="Google Shape;347;p39"/>
          <p:cNvCxnSpPr>
            <a:stCxn id="331" idx="1"/>
            <a:endCxn id="332" idx="3"/>
          </p:cNvCxnSpPr>
          <p:nvPr/>
        </p:nvCxnSpPr>
        <p:spPr>
          <a:xfrm rot="10800000">
            <a:off x="4431900" y="2847151"/>
            <a:ext cx="292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8" name="Google Shape;348;p39"/>
          <p:cNvSpPr/>
          <p:nvPr/>
        </p:nvSpPr>
        <p:spPr>
          <a:xfrm>
            <a:off x="457202" y="3486150"/>
            <a:ext cx="8332500" cy="973200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 txBox="1"/>
          <p:nvPr>
            <p:ph type="title"/>
          </p:nvPr>
        </p:nvSpPr>
        <p:spPr>
          <a:xfrm>
            <a:off x="253091" y="266749"/>
            <a:ext cx="8633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Montserrat"/>
              <a:buNone/>
            </a:pPr>
            <a:r>
              <a:rPr lang="en">
                <a:solidFill>
                  <a:srgbClr val="002060"/>
                </a:solidFill>
              </a:rPr>
              <a:t>All Nodes are Identical</a:t>
            </a:r>
            <a:endParaRPr/>
          </a:p>
        </p:txBody>
      </p:sp>
      <p:sp>
        <p:nvSpPr>
          <p:cNvPr id="354" name="Google Shape;354;p40"/>
          <p:cNvSpPr/>
          <p:nvPr/>
        </p:nvSpPr>
        <p:spPr>
          <a:xfrm>
            <a:off x="7109471" y="2142769"/>
            <a:ext cx="5973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0"/>
          <p:cNvSpPr/>
          <p:nvPr/>
        </p:nvSpPr>
        <p:spPr>
          <a:xfrm>
            <a:off x="990601" y="2142786"/>
            <a:ext cx="5973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0"/>
          <p:cNvSpPr/>
          <p:nvPr/>
        </p:nvSpPr>
        <p:spPr>
          <a:xfrm>
            <a:off x="3619500" y="941808"/>
            <a:ext cx="1295400" cy="533400"/>
          </a:xfrm>
          <a:prstGeom prst="rect">
            <a:avLst/>
          </a:prstGeom>
          <a:solidFill>
            <a:srgbClr val="002060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SQL APP</a:t>
            </a:r>
            <a:endParaRPr/>
          </a:p>
        </p:txBody>
      </p:sp>
      <p:cxnSp>
        <p:nvCxnSpPr>
          <p:cNvPr id="357" name="Google Shape;357;p40"/>
          <p:cNvCxnSpPr>
            <a:endCxn id="358" idx="0"/>
          </p:cNvCxnSpPr>
          <p:nvPr/>
        </p:nvCxnSpPr>
        <p:spPr>
          <a:xfrm flipH="1">
            <a:off x="2519314" y="1475286"/>
            <a:ext cx="1100100" cy="667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4970545" y="1498261"/>
            <a:ext cx="1085400" cy="636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0" name="Google Shape;360;p40"/>
          <p:cNvCxnSpPr>
            <a:endCxn id="361" idx="0"/>
          </p:cNvCxnSpPr>
          <p:nvPr/>
        </p:nvCxnSpPr>
        <p:spPr>
          <a:xfrm flipH="1">
            <a:off x="4260354" y="1475286"/>
            <a:ext cx="6900" cy="667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62" name="Google Shape;362;p40"/>
          <p:cNvSpPr txBox="1"/>
          <p:nvPr/>
        </p:nvSpPr>
        <p:spPr>
          <a:xfrm>
            <a:off x="5181600" y="1020850"/>
            <a:ext cx="36081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51"/>
              </a:buClr>
              <a:buSzPts val="2100"/>
              <a:buFont typeface="Avenir"/>
              <a:buNone/>
            </a:pPr>
            <a:r>
              <a:rPr b="1" i="0" lang="en" sz="2100" u="none" cap="none" strike="noStrike">
                <a:solidFill>
                  <a:srgbClr val="202951"/>
                </a:solidFill>
                <a:latin typeface="Avenir"/>
                <a:ea typeface="Avenir"/>
                <a:cs typeface="Avenir"/>
                <a:sym typeface="Avenir"/>
              </a:rPr>
              <a:t>Can connect to ANY node</a:t>
            </a:r>
            <a:endParaRPr b="1" i="0" sz="2100" u="none" cap="none" strike="noStrike">
              <a:solidFill>
                <a:srgbClr val="20295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51"/>
              </a:buClr>
              <a:buSzPts val="2100"/>
              <a:buFont typeface="Avenir"/>
              <a:buNone/>
            </a:pPr>
            <a:r>
              <a:rPr b="1" lang="en" sz="2100">
                <a:solidFill>
                  <a:srgbClr val="202951"/>
                </a:solidFill>
                <a:latin typeface="Avenir"/>
                <a:ea typeface="Avenir"/>
                <a:cs typeface="Avenir"/>
                <a:sym typeface="Avenir"/>
              </a:rPr>
              <a:t>Add/remove nodes anytime</a:t>
            </a:r>
            <a:endParaRPr b="1" sz="2100">
              <a:solidFill>
                <a:srgbClr val="20295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3" name="Google Shape;363;p40"/>
          <p:cNvSpPr/>
          <p:nvPr/>
        </p:nvSpPr>
        <p:spPr>
          <a:xfrm>
            <a:off x="457202" y="2035657"/>
            <a:ext cx="8332500" cy="2511600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40"/>
          <p:cNvGrpSpPr/>
          <p:nvPr/>
        </p:nvGrpSpPr>
        <p:grpSpPr>
          <a:xfrm>
            <a:off x="5312175" y="2169300"/>
            <a:ext cx="1797300" cy="2244300"/>
            <a:chOff x="5181600" y="2086250"/>
            <a:chExt cx="1797300" cy="2244300"/>
          </a:xfrm>
        </p:grpSpPr>
        <p:sp>
          <p:nvSpPr>
            <p:cNvPr id="365" name="Google Shape;365;p40"/>
            <p:cNvSpPr/>
            <p:nvPr/>
          </p:nvSpPr>
          <p:spPr>
            <a:xfrm>
              <a:off x="5181600" y="2086250"/>
              <a:ext cx="1797300" cy="2244300"/>
            </a:xfrm>
            <a:prstGeom prst="rect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6" name="Google Shape;366;p40"/>
            <p:cNvSpPr/>
            <p:nvPr/>
          </p:nvSpPr>
          <p:spPr>
            <a:xfrm>
              <a:off x="5258995" y="2165761"/>
              <a:ext cx="1642500" cy="1038600"/>
            </a:xfrm>
            <a:prstGeom prst="rect">
              <a:avLst/>
            </a:prstGeom>
            <a:solidFill>
              <a:srgbClr val="00B050">
                <a:alpha val="9800"/>
              </a:srgbClr>
            </a:solidFill>
            <a:ln cap="flat" cmpd="sng" w="12700">
              <a:solidFill>
                <a:srgbClr val="00B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Stateless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Postgres</a:t>
              </a: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5259000" y="3238813"/>
              <a:ext cx="1642500" cy="720900"/>
            </a:xfrm>
            <a:prstGeom prst="rect">
              <a:avLst/>
            </a:prstGeom>
            <a:solidFill>
              <a:srgbClr val="0070C0">
                <a:alpha val="9800"/>
              </a:srgbClr>
            </a:solidFill>
            <a:ln cap="flat" cmpd="sng" w="12700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DocDB</a:t>
              </a:r>
              <a:endParaRPr/>
            </a:p>
          </p:txBody>
        </p:sp>
        <p:sp>
          <p:nvSpPr>
            <p:cNvPr id="368" name="Google Shape;368;p40"/>
            <p:cNvSpPr txBox="1"/>
            <p:nvPr/>
          </p:nvSpPr>
          <p:spPr>
            <a:xfrm>
              <a:off x="5226725" y="3994175"/>
              <a:ext cx="1598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200"/>
                <a:buFont typeface="Open Sans"/>
                <a:buNone/>
              </a:pPr>
              <a:r>
                <a:rPr b="0" i="0" lang="en" sz="1200" u="none" cap="none" strike="noStrike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YugaByte DB  Node</a:t>
              </a:r>
              <a:endParaRPr/>
            </a:p>
          </p:txBody>
        </p:sp>
      </p:grpSp>
      <p:grpSp>
        <p:nvGrpSpPr>
          <p:cNvPr id="369" name="Google Shape;369;p40"/>
          <p:cNvGrpSpPr/>
          <p:nvPr/>
        </p:nvGrpSpPr>
        <p:grpSpPr>
          <a:xfrm>
            <a:off x="1631125" y="2169300"/>
            <a:ext cx="1797300" cy="2244300"/>
            <a:chOff x="5181600" y="2086250"/>
            <a:chExt cx="1797300" cy="2244300"/>
          </a:xfrm>
        </p:grpSpPr>
        <p:sp>
          <p:nvSpPr>
            <p:cNvPr id="370" name="Google Shape;370;p40"/>
            <p:cNvSpPr/>
            <p:nvPr/>
          </p:nvSpPr>
          <p:spPr>
            <a:xfrm>
              <a:off x="5181600" y="2086250"/>
              <a:ext cx="1797300" cy="2244300"/>
            </a:xfrm>
            <a:prstGeom prst="rect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1" name="Google Shape;371;p40"/>
            <p:cNvSpPr/>
            <p:nvPr/>
          </p:nvSpPr>
          <p:spPr>
            <a:xfrm>
              <a:off x="5258995" y="2165761"/>
              <a:ext cx="1642500" cy="1038600"/>
            </a:xfrm>
            <a:prstGeom prst="rect">
              <a:avLst/>
            </a:prstGeom>
            <a:solidFill>
              <a:srgbClr val="00B050">
                <a:alpha val="9800"/>
              </a:srgbClr>
            </a:solidFill>
            <a:ln cap="flat" cmpd="sng" w="12700">
              <a:solidFill>
                <a:srgbClr val="00B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Stateless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Postgres</a:t>
              </a:r>
              <a:endParaRPr/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5259000" y="3238813"/>
              <a:ext cx="1642500" cy="720900"/>
            </a:xfrm>
            <a:prstGeom prst="rect">
              <a:avLst/>
            </a:prstGeom>
            <a:solidFill>
              <a:srgbClr val="0070C0">
                <a:alpha val="9800"/>
              </a:srgbClr>
            </a:solidFill>
            <a:ln cap="flat" cmpd="sng" w="12700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DocDB</a:t>
              </a:r>
              <a:endParaRPr/>
            </a:p>
          </p:txBody>
        </p:sp>
        <p:sp>
          <p:nvSpPr>
            <p:cNvPr id="373" name="Google Shape;373;p40"/>
            <p:cNvSpPr txBox="1"/>
            <p:nvPr/>
          </p:nvSpPr>
          <p:spPr>
            <a:xfrm>
              <a:off x="5226725" y="3994175"/>
              <a:ext cx="1598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200"/>
                <a:buFont typeface="Open Sans"/>
                <a:buNone/>
              </a:pPr>
              <a:r>
                <a:rPr b="0" i="0" lang="en" sz="1200" u="none" cap="none" strike="noStrike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YugaByte DB  Node</a:t>
              </a:r>
              <a:endParaRPr/>
            </a:p>
          </p:txBody>
        </p:sp>
      </p:grpSp>
      <p:grpSp>
        <p:nvGrpSpPr>
          <p:cNvPr id="374" name="Google Shape;374;p40"/>
          <p:cNvGrpSpPr/>
          <p:nvPr/>
        </p:nvGrpSpPr>
        <p:grpSpPr>
          <a:xfrm>
            <a:off x="3471650" y="2169300"/>
            <a:ext cx="1797300" cy="2244300"/>
            <a:chOff x="5181600" y="2086250"/>
            <a:chExt cx="1797300" cy="2244300"/>
          </a:xfrm>
        </p:grpSpPr>
        <p:sp>
          <p:nvSpPr>
            <p:cNvPr id="375" name="Google Shape;375;p40"/>
            <p:cNvSpPr/>
            <p:nvPr/>
          </p:nvSpPr>
          <p:spPr>
            <a:xfrm>
              <a:off x="5181600" y="2086250"/>
              <a:ext cx="1797300" cy="2244300"/>
            </a:xfrm>
            <a:prstGeom prst="rect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5258995" y="2165761"/>
              <a:ext cx="1642500" cy="1038600"/>
            </a:xfrm>
            <a:prstGeom prst="rect">
              <a:avLst/>
            </a:prstGeom>
            <a:solidFill>
              <a:srgbClr val="00B050">
                <a:alpha val="9800"/>
              </a:srgbClr>
            </a:solidFill>
            <a:ln cap="flat" cmpd="sng" w="12700">
              <a:solidFill>
                <a:srgbClr val="00B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Stateless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Postgres</a:t>
              </a:r>
              <a:endParaRPr/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5259000" y="3238813"/>
              <a:ext cx="1642500" cy="720900"/>
            </a:xfrm>
            <a:prstGeom prst="rect">
              <a:avLst/>
            </a:prstGeom>
            <a:solidFill>
              <a:srgbClr val="0070C0">
                <a:alpha val="9800"/>
              </a:srgbClr>
            </a:solidFill>
            <a:ln cap="flat" cmpd="sng" w="12700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DocDB</a:t>
              </a:r>
              <a:endParaRPr/>
            </a:p>
          </p:txBody>
        </p:sp>
        <p:sp>
          <p:nvSpPr>
            <p:cNvPr id="378" name="Google Shape;378;p40"/>
            <p:cNvSpPr txBox="1"/>
            <p:nvPr/>
          </p:nvSpPr>
          <p:spPr>
            <a:xfrm>
              <a:off x="5226725" y="3994175"/>
              <a:ext cx="1598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200"/>
                <a:buFont typeface="Open Sans"/>
                <a:buNone/>
              </a:pPr>
              <a:r>
                <a:rPr b="0" i="0" lang="en" sz="1200" u="none" cap="none" strike="noStrike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YugaByte DB  Node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/>
          <p:nvPr>
            <p:ph type="title"/>
          </p:nvPr>
        </p:nvSpPr>
        <p:spPr>
          <a:xfrm>
            <a:off x="253091" y="266749"/>
            <a:ext cx="8633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Montserrat"/>
              <a:buNone/>
            </a:pPr>
            <a:r>
              <a:rPr lang="en">
                <a:solidFill>
                  <a:srgbClr val="002060"/>
                </a:solidFill>
              </a:rPr>
              <a:t>Resilience to Failures</a:t>
            </a:r>
            <a:endParaRPr/>
          </a:p>
        </p:txBody>
      </p:sp>
      <p:sp>
        <p:nvSpPr>
          <p:cNvPr id="384" name="Google Shape;384;p41"/>
          <p:cNvSpPr/>
          <p:nvPr/>
        </p:nvSpPr>
        <p:spPr>
          <a:xfrm>
            <a:off x="3429000" y="2134019"/>
            <a:ext cx="1676400" cy="2172900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A5A5A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41"/>
          <p:cNvSpPr/>
          <p:nvPr/>
        </p:nvSpPr>
        <p:spPr>
          <a:xfrm>
            <a:off x="990600" y="1947482"/>
            <a:ext cx="6477000" cy="2511600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1"/>
          <p:cNvSpPr/>
          <p:nvPr/>
        </p:nvSpPr>
        <p:spPr>
          <a:xfrm>
            <a:off x="5181600" y="2166767"/>
            <a:ext cx="1676400" cy="2139900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A5A5A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41"/>
          <p:cNvSpPr/>
          <p:nvPr/>
        </p:nvSpPr>
        <p:spPr>
          <a:xfrm>
            <a:off x="6946446" y="2134019"/>
            <a:ext cx="5973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1"/>
          <p:cNvSpPr/>
          <p:nvPr/>
        </p:nvSpPr>
        <p:spPr>
          <a:xfrm>
            <a:off x="990601" y="2142786"/>
            <a:ext cx="5973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1"/>
          <p:cNvSpPr/>
          <p:nvPr/>
        </p:nvSpPr>
        <p:spPr>
          <a:xfrm>
            <a:off x="1676400" y="2142785"/>
            <a:ext cx="1676400" cy="2181600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A5A5A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41"/>
          <p:cNvSpPr/>
          <p:nvPr/>
        </p:nvSpPr>
        <p:spPr>
          <a:xfrm>
            <a:off x="1698064" y="2142786"/>
            <a:ext cx="1642500" cy="1038600"/>
          </a:xfrm>
          <a:prstGeom prst="rect">
            <a:avLst/>
          </a:prstGeom>
          <a:solidFill>
            <a:srgbClr val="00B050">
              <a:alpha val="9800"/>
            </a:srgbClr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Stateless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Postgres</a:t>
            </a:r>
            <a:endParaRPr/>
          </a:p>
        </p:txBody>
      </p:sp>
      <p:sp>
        <p:nvSpPr>
          <p:cNvPr id="391" name="Google Shape;391;p41"/>
          <p:cNvSpPr/>
          <p:nvPr/>
        </p:nvSpPr>
        <p:spPr>
          <a:xfrm>
            <a:off x="3416754" y="2142786"/>
            <a:ext cx="1687200" cy="1038600"/>
          </a:xfrm>
          <a:prstGeom prst="rect">
            <a:avLst/>
          </a:prstGeom>
          <a:solidFill>
            <a:srgbClr val="00B050">
              <a:alpha val="9800"/>
            </a:srgbClr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Stateless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Postgres</a:t>
            </a:r>
            <a:endParaRPr/>
          </a:p>
        </p:txBody>
      </p:sp>
      <p:sp>
        <p:nvSpPr>
          <p:cNvPr id="392" name="Google Shape;392;p41"/>
          <p:cNvSpPr/>
          <p:nvPr/>
        </p:nvSpPr>
        <p:spPr>
          <a:xfrm>
            <a:off x="5192545" y="2142786"/>
            <a:ext cx="1642500" cy="1038600"/>
          </a:xfrm>
          <a:prstGeom prst="rect">
            <a:avLst/>
          </a:prstGeom>
          <a:solidFill>
            <a:srgbClr val="00B050">
              <a:alpha val="9800"/>
            </a:srgbClr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Stateless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Postgres</a:t>
            </a:r>
            <a:endParaRPr/>
          </a:p>
        </p:txBody>
      </p:sp>
      <p:sp>
        <p:nvSpPr>
          <p:cNvPr id="393" name="Google Shape;393;p41"/>
          <p:cNvSpPr/>
          <p:nvPr/>
        </p:nvSpPr>
        <p:spPr>
          <a:xfrm>
            <a:off x="1676400" y="3216035"/>
            <a:ext cx="1676400" cy="727200"/>
          </a:xfrm>
          <a:prstGeom prst="rect">
            <a:avLst/>
          </a:prstGeom>
          <a:solidFill>
            <a:srgbClr val="0070C0">
              <a:alpha val="9800"/>
            </a:srgbClr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DocDB</a:t>
            </a:r>
            <a:endParaRPr/>
          </a:p>
        </p:txBody>
      </p:sp>
      <p:sp>
        <p:nvSpPr>
          <p:cNvPr id="394" name="Google Shape;394;p41"/>
          <p:cNvSpPr/>
          <p:nvPr/>
        </p:nvSpPr>
        <p:spPr>
          <a:xfrm>
            <a:off x="3429000" y="3216034"/>
            <a:ext cx="1676400" cy="727200"/>
          </a:xfrm>
          <a:prstGeom prst="rect">
            <a:avLst/>
          </a:prstGeom>
          <a:solidFill>
            <a:srgbClr val="0070C0">
              <a:alpha val="9800"/>
            </a:srgbClr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DocDB</a:t>
            </a:r>
            <a:endParaRPr/>
          </a:p>
        </p:txBody>
      </p:sp>
      <p:sp>
        <p:nvSpPr>
          <p:cNvPr id="395" name="Google Shape;395;p41"/>
          <p:cNvSpPr/>
          <p:nvPr/>
        </p:nvSpPr>
        <p:spPr>
          <a:xfrm>
            <a:off x="5192545" y="3222482"/>
            <a:ext cx="1676400" cy="720900"/>
          </a:xfrm>
          <a:prstGeom prst="rect">
            <a:avLst/>
          </a:prstGeom>
          <a:solidFill>
            <a:srgbClr val="0070C0">
              <a:alpha val="9800"/>
            </a:srgbClr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DocDB</a:t>
            </a:r>
            <a:endParaRPr/>
          </a:p>
        </p:txBody>
      </p:sp>
      <p:sp>
        <p:nvSpPr>
          <p:cNvPr id="396" name="Google Shape;396;p41"/>
          <p:cNvSpPr/>
          <p:nvPr/>
        </p:nvSpPr>
        <p:spPr>
          <a:xfrm>
            <a:off x="3619500" y="941808"/>
            <a:ext cx="1295400" cy="533400"/>
          </a:xfrm>
          <a:prstGeom prst="rect">
            <a:avLst/>
          </a:prstGeom>
          <a:solidFill>
            <a:srgbClr val="002060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SQL APP</a:t>
            </a:r>
            <a:endParaRPr/>
          </a:p>
        </p:txBody>
      </p:sp>
      <p:cxnSp>
        <p:nvCxnSpPr>
          <p:cNvPr id="397" name="Google Shape;397;p41"/>
          <p:cNvCxnSpPr>
            <a:endCxn id="390" idx="0"/>
          </p:cNvCxnSpPr>
          <p:nvPr/>
        </p:nvCxnSpPr>
        <p:spPr>
          <a:xfrm flipH="1">
            <a:off x="2519314" y="1475286"/>
            <a:ext cx="1100100" cy="6675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8" name="Google Shape;398;p41"/>
          <p:cNvSpPr txBox="1"/>
          <p:nvPr/>
        </p:nvSpPr>
        <p:spPr>
          <a:xfrm>
            <a:off x="1306275" y="1293750"/>
            <a:ext cx="208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51"/>
              </a:buClr>
              <a:buSzPts val="1400"/>
              <a:buFont typeface="Avenir"/>
              <a:buNone/>
            </a:pPr>
            <a:r>
              <a:rPr b="1" lang="en">
                <a:solidFill>
                  <a:srgbClr val="202951"/>
                </a:solidFill>
                <a:latin typeface="Avenir"/>
                <a:ea typeface="Avenir"/>
                <a:cs typeface="Avenir"/>
                <a:sym typeface="Avenir"/>
              </a:rPr>
              <a:t>App n</a:t>
            </a:r>
            <a:r>
              <a:rPr b="1" i="0" lang="en" sz="1400" u="none" cap="none" strike="noStrike">
                <a:solidFill>
                  <a:srgbClr val="202951"/>
                </a:solidFill>
                <a:latin typeface="Avenir"/>
                <a:ea typeface="Avenir"/>
                <a:cs typeface="Avenir"/>
                <a:sym typeface="Avenir"/>
              </a:rPr>
              <a:t>ot affected by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51"/>
              </a:buClr>
              <a:buSzPts val="1400"/>
              <a:buFont typeface="Avenir"/>
              <a:buNone/>
            </a:pPr>
            <a:r>
              <a:rPr b="1" i="0" lang="en" sz="1400" u="none" cap="none" strike="noStrike">
                <a:solidFill>
                  <a:srgbClr val="202951"/>
                </a:solidFill>
                <a:latin typeface="Avenir"/>
                <a:ea typeface="Avenir"/>
                <a:cs typeface="Avenir"/>
                <a:sym typeface="Avenir"/>
              </a:rPr>
              <a:t>node failures</a:t>
            </a:r>
            <a:endParaRPr/>
          </a:p>
        </p:txBody>
      </p:sp>
      <p:pic>
        <p:nvPicPr>
          <p:cNvPr descr="Close" id="399" name="Google Shape;39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6590" y="2680556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1"/>
          <p:cNvSpPr/>
          <p:nvPr/>
        </p:nvSpPr>
        <p:spPr>
          <a:xfrm>
            <a:off x="7297680" y="3445074"/>
            <a:ext cx="1588500" cy="99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Montserrat"/>
              <a:buNone/>
            </a:pPr>
            <a:r>
              <a:rPr b="0" i="0" lang="en" sz="1350" u="none" cap="none" strike="noStrike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Fault tolerant</a:t>
            </a:r>
            <a:endParaRPr>
              <a:solidFill>
                <a:srgbClr val="00B05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1200"/>
              <a:buFont typeface="Montserrat"/>
              <a:buNone/>
            </a:pPr>
            <a:r>
              <a:rPr b="0" i="0" lang="en" sz="1200" u="none" cap="none" strike="noStrike">
                <a:solidFill>
                  <a:srgbClr val="AEABAB"/>
                </a:solidFill>
                <a:latin typeface="Montserrat"/>
                <a:ea typeface="Montserrat"/>
                <a:cs typeface="Montserrat"/>
                <a:sym typeface="Montserrat"/>
              </a:rPr>
              <a:t>can survive node failures</a:t>
            </a:r>
            <a:endParaRPr/>
          </a:p>
        </p:txBody>
      </p:sp>
      <p:cxnSp>
        <p:nvCxnSpPr>
          <p:cNvPr id="401" name="Google Shape;401;p41"/>
          <p:cNvCxnSpPr>
            <a:stCxn id="400" idx="1"/>
            <a:endCxn id="402" idx="3"/>
          </p:cNvCxnSpPr>
          <p:nvPr/>
        </p:nvCxnSpPr>
        <p:spPr>
          <a:xfrm rot="10800000">
            <a:off x="7010280" y="3565674"/>
            <a:ext cx="287400" cy="3777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03" name="Google Shape;403;p41"/>
          <p:cNvSpPr/>
          <p:nvPr/>
        </p:nvSpPr>
        <p:spPr>
          <a:xfrm>
            <a:off x="7293450" y="1913046"/>
            <a:ext cx="1592700" cy="99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Montserrat"/>
              <a:buNone/>
            </a:pPr>
            <a:r>
              <a:rPr b="0" i="0" lang="en" sz="1400" u="none" cap="none" strike="noStrike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Stateless tier</a:t>
            </a:r>
            <a:endParaRPr>
              <a:solidFill>
                <a:srgbClr val="00B05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1200"/>
              <a:buFont typeface="Montserrat"/>
              <a:buNone/>
            </a:pPr>
            <a:r>
              <a:rPr b="0" i="0" lang="en" sz="1200" u="none" cap="none" strike="noStrike">
                <a:solidFill>
                  <a:srgbClr val="AEABAB"/>
                </a:solidFill>
                <a:latin typeface="Montserrat"/>
                <a:ea typeface="Montserrat"/>
                <a:cs typeface="Montserrat"/>
                <a:sym typeface="Montserrat"/>
              </a:rPr>
              <a:t>connect to any live node</a:t>
            </a:r>
            <a:endParaRPr/>
          </a:p>
        </p:txBody>
      </p:sp>
      <p:cxnSp>
        <p:nvCxnSpPr>
          <p:cNvPr id="404" name="Google Shape;404;p41"/>
          <p:cNvCxnSpPr>
            <a:stCxn id="403" idx="1"/>
            <a:endCxn id="405" idx="3"/>
          </p:cNvCxnSpPr>
          <p:nvPr/>
        </p:nvCxnSpPr>
        <p:spPr>
          <a:xfrm flipH="1">
            <a:off x="7024050" y="2411346"/>
            <a:ext cx="269400" cy="2514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02" name="Google Shape;402;p41"/>
          <p:cNvSpPr/>
          <p:nvPr/>
        </p:nvSpPr>
        <p:spPr>
          <a:xfrm>
            <a:off x="1524000" y="3257550"/>
            <a:ext cx="5486400" cy="616200"/>
          </a:xfrm>
          <a:prstGeom prst="roundRect">
            <a:avLst>
              <a:gd fmla="val 16667" name="adj"/>
            </a:avLst>
          </a:prstGeom>
          <a:solidFill>
            <a:srgbClr val="0070C0">
              <a:alpha val="9800"/>
            </a:srgbClr>
          </a:solidFill>
          <a:ln cap="flat" cmpd="sng" w="1905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1"/>
          <p:cNvSpPr/>
          <p:nvPr/>
        </p:nvSpPr>
        <p:spPr>
          <a:xfrm>
            <a:off x="1537699" y="2202553"/>
            <a:ext cx="5486400" cy="920100"/>
          </a:xfrm>
          <a:prstGeom prst="roundRect">
            <a:avLst>
              <a:gd fmla="val 16667" name="adj"/>
            </a:avLst>
          </a:prstGeom>
          <a:solidFill>
            <a:srgbClr val="0070C0">
              <a:alpha val="9800"/>
            </a:srgbClr>
          </a:solidFill>
          <a:ln cap="flat" cmpd="sng" w="1905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1"/>
          <p:cNvSpPr txBox="1"/>
          <p:nvPr/>
        </p:nvSpPr>
        <p:spPr>
          <a:xfrm>
            <a:off x="1742150" y="3994175"/>
            <a:ext cx="1598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"/>
              <a:buNone/>
            </a:pPr>
            <a:r>
              <a:rPr b="0" i="0" lang="en" sz="12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YugaByte DB  Node</a:t>
            </a:r>
            <a:endParaRPr/>
          </a:p>
        </p:txBody>
      </p:sp>
      <p:sp>
        <p:nvSpPr>
          <p:cNvPr id="407" name="Google Shape;407;p41"/>
          <p:cNvSpPr txBox="1"/>
          <p:nvPr/>
        </p:nvSpPr>
        <p:spPr>
          <a:xfrm>
            <a:off x="3468000" y="3994175"/>
            <a:ext cx="1598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"/>
              <a:buNone/>
            </a:pPr>
            <a:r>
              <a:rPr b="0" i="0" lang="en" sz="12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YugaByte DB  Node</a:t>
            </a:r>
            <a:endParaRPr/>
          </a:p>
        </p:txBody>
      </p:sp>
      <p:sp>
        <p:nvSpPr>
          <p:cNvPr id="408" name="Google Shape;408;p41"/>
          <p:cNvSpPr txBox="1"/>
          <p:nvPr/>
        </p:nvSpPr>
        <p:spPr>
          <a:xfrm>
            <a:off x="5194350" y="3994175"/>
            <a:ext cx="1598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"/>
              <a:buNone/>
            </a:pPr>
            <a:r>
              <a:rPr b="0" i="0" lang="en" sz="12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YugaByte DB  Node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"/>
          <p:cNvSpPr txBox="1"/>
          <p:nvPr/>
        </p:nvSpPr>
        <p:spPr>
          <a:xfrm>
            <a:off x="0" y="1664900"/>
            <a:ext cx="9144000" cy="13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Montserrat"/>
              <a:buNone/>
            </a:pPr>
            <a:r>
              <a:rPr b="1" lang="en" sz="405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DocDB Architecture</a:t>
            </a:r>
            <a:endParaRPr b="1" sz="405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3"/>
          <p:cNvSpPr txBox="1"/>
          <p:nvPr/>
        </p:nvSpPr>
        <p:spPr>
          <a:xfrm>
            <a:off x="0" y="1664900"/>
            <a:ext cx="9144000" cy="13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Montserrat"/>
              <a:buNone/>
            </a:pPr>
            <a:r>
              <a:rPr b="1" lang="en" sz="405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DocDB :</a:t>
            </a:r>
            <a:endParaRPr b="1" sz="405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Montserrat"/>
              <a:buNone/>
            </a:pPr>
            <a:r>
              <a:rPr lang="en" sz="405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Sharding</a:t>
            </a:r>
            <a:endParaRPr sz="405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/>
          <p:nvPr>
            <p:ph type="title"/>
          </p:nvPr>
        </p:nvSpPr>
        <p:spPr>
          <a:xfrm>
            <a:off x="253091" y="205980"/>
            <a:ext cx="8633100" cy="6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Monolithic Databases vs Distributed Databases</a:t>
            </a:r>
            <a:endParaRPr/>
          </a:p>
        </p:txBody>
      </p:sp>
      <p:sp>
        <p:nvSpPr>
          <p:cNvPr id="424" name="Google Shape;424;p44"/>
          <p:cNvSpPr txBox="1"/>
          <p:nvPr>
            <p:ph type="title"/>
          </p:nvPr>
        </p:nvSpPr>
        <p:spPr>
          <a:xfrm>
            <a:off x="253100" y="702050"/>
            <a:ext cx="4380300" cy="6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What Monolithic databases do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b="0" lang="en" sz="1400">
                <a:latin typeface="Nunito"/>
                <a:ea typeface="Nunito"/>
                <a:cs typeface="Nunito"/>
                <a:sym typeface="Nunito"/>
              </a:rPr>
              <a:t>Serve queries from a single node</a:t>
            </a:r>
            <a:endParaRPr b="0"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b="0" lang="en" sz="1400">
                <a:latin typeface="Nunito"/>
                <a:ea typeface="Nunito"/>
                <a:cs typeface="Nunito"/>
                <a:sym typeface="Nunito"/>
              </a:rPr>
              <a:t>Scale up vertically</a:t>
            </a:r>
            <a:endParaRPr b="0"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b="0" lang="en" sz="1400">
                <a:latin typeface="Nunito"/>
                <a:ea typeface="Nunito"/>
                <a:cs typeface="Nunito"/>
                <a:sym typeface="Nunito"/>
              </a:rPr>
              <a:t>Cannot tolerate failures to the primary node</a:t>
            </a:r>
            <a:endParaRPr b="0"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b="0" lang="en" sz="1400">
                <a:latin typeface="Nunito"/>
                <a:ea typeface="Nunito"/>
                <a:cs typeface="Nunito"/>
                <a:sym typeface="Nunito"/>
              </a:rPr>
              <a:t>Need additional software for HA and DR</a:t>
            </a:r>
            <a:endParaRPr b="0"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5" name="Google Shape;425;p44"/>
          <p:cNvSpPr txBox="1"/>
          <p:nvPr>
            <p:ph type="title"/>
          </p:nvPr>
        </p:nvSpPr>
        <p:spPr>
          <a:xfrm>
            <a:off x="4865525" y="702050"/>
            <a:ext cx="4200000" cy="6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What Distributed databases do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b="0" lang="en" sz="1400">
                <a:latin typeface="Nunito"/>
                <a:ea typeface="Nunito"/>
                <a:cs typeface="Nunito"/>
                <a:sym typeface="Nunito"/>
              </a:rPr>
              <a:t>Serve queries on every node</a:t>
            </a:r>
            <a:endParaRPr b="0"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b="0" lang="en" sz="1400">
                <a:latin typeface="Nunito"/>
                <a:ea typeface="Nunito"/>
                <a:cs typeface="Nunito"/>
                <a:sym typeface="Nunito"/>
              </a:rPr>
              <a:t>Scale out horizontally</a:t>
            </a:r>
            <a:endParaRPr b="0"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b="0" lang="en" sz="1400">
                <a:latin typeface="Nunito"/>
                <a:ea typeface="Nunito"/>
                <a:cs typeface="Nunito"/>
                <a:sym typeface="Nunito"/>
              </a:rPr>
              <a:t>Tolerate failures to any node</a:t>
            </a:r>
            <a:endParaRPr b="0"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b="0" lang="en" sz="1400">
                <a:latin typeface="Nunito"/>
                <a:ea typeface="Nunito"/>
                <a:cs typeface="Nunito"/>
                <a:sym typeface="Nunito"/>
              </a:rPr>
              <a:t>Built-in HA and DR</a:t>
            </a:r>
            <a:endParaRPr b="0"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26" name="Google Shape;426;p44"/>
          <p:cNvGrpSpPr/>
          <p:nvPr/>
        </p:nvGrpSpPr>
        <p:grpSpPr>
          <a:xfrm>
            <a:off x="662750" y="3044350"/>
            <a:ext cx="804000" cy="1282200"/>
            <a:chOff x="889850" y="2129775"/>
            <a:chExt cx="804000" cy="1282200"/>
          </a:xfrm>
        </p:grpSpPr>
        <p:sp>
          <p:nvSpPr>
            <p:cNvPr id="427" name="Google Shape;427;p44"/>
            <p:cNvSpPr/>
            <p:nvPr/>
          </p:nvSpPr>
          <p:spPr>
            <a:xfrm>
              <a:off x="889850" y="2424075"/>
              <a:ext cx="804000" cy="98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4"/>
            <p:cNvSpPr/>
            <p:nvPr/>
          </p:nvSpPr>
          <p:spPr>
            <a:xfrm>
              <a:off x="975775" y="2467050"/>
              <a:ext cx="626100" cy="368100"/>
            </a:xfrm>
            <a:prstGeom prst="roundRect">
              <a:avLst>
                <a:gd fmla="val 16667" name="adj"/>
              </a:avLst>
            </a:prstGeom>
            <a:solidFill>
              <a:srgbClr val="674EA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</a:rPr>
                <a:t>CPU</a:t>
              </a:r>
              <a:endParaRPr sz="8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</a:rPr>
                <a:t>RAM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429" name="Google Shape;429;p44"/>
            <p:cNvSpPr/>
            <p:nvPr/>
          </p:nvSpPr>
          <p:spPr>
            <a:xfrm>
              <a:off x="975775" y="2921200"/>
              <a:ext cx="626100" cy="435600"/>
            </a:xfrm>
            <a:prstGeom prst="can">
              <a:avLst>
                <a:gd fmla="val 25000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DB</a:t>
              </a:r>
              <a:endParaRPr sz="1000"/>
            </a:p>
          </p:txBody>
        </p:sp>
        <p:cxnSp>
          <p:nvCxnSpPr>
            <p:cNvPr id="430" name="Google Shape;430;p44"/>
            <p:cNvCxnSpPr/>
            <p:nvPr/>
          </p:nvCxnSpPr>
          <p:spPr>
            <a:xfrm flipH="1">
              <a:off x="1012425" y="2129775"/>
              <a:ext cx="6300" cy="29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1" name="Google Shape;431;p44"/>
            <p:cNvCxnSpPr/>
            <p:nvPr/>
          </p:nvCxnSpPr>
          <p:spPr>
            <a:xfrm flipH="1">
              <a:off x="1256875" y="2129775"/>
              <a:ext cx="6300" cy="29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2" name="Google Shape;432;p44"/>
            <p:cNvCxnSpPr/>
            <p:nvPr/>
          </p:nvCxnSpPr>
          <p:spPr>
            <a:xfrm flipH="1">
              <a:off x="1501325" y="2129775"/>
              <a:ext cx="6300" cy="29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33" name="Google Shape;433;p44"/>
          <p:cNvSpPr txBox="1"/>
          <p:nvPr/>
        </p:nvSpPr>
        <p:spPr>
          <a:xfrm>
            <a:off x="791600" y="2645200"/>
            <a:ext cx="54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Nunito"/>
                <a:ea typeface="Nunito"/>
                <a:cs typeface="Nunito"/>
                <a:sym typeface="Nunito"/>
              </a:rPr>
              <a:t>clients</a:t>
            </a:r>
            <a:endParaRPr b="1" sz="8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34" name="Google Shape;434;p44"/>
          <p:cNvGrpSpPr/>
          <p:nvPr/>
        </p:nvGrpSpPr>
        <p:grpSpPr>
          <a:xfrm>
            <a:off x="2288041" y="2737356"/>
            <a:ext cx="1234500" cy="1589080"/>
            <a:chOff x="1919816" y="2129681"/>
            <a:chExt cx="1234500" cy="1589080"/>
          </a:xfrm>
        </p:grpSpPr>
        <p:sp>
          <p:nvSpPr>
            <p:cNvPr id="435" name="Google Shape;435;p44"/>
            <p:cNvSpPr/>
            <p:nvPr/>
          </p:nvSpPr>
          <p:spPr>
            <a:xfrm>
              <a:off x="1919816" y="2494462"/>
              <a:ext cx="1234500" cy="1224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4"/>
            <p:cNvSpPr/>
            <p:nvPr/>
          </p:nvSpPr>
          <p:spPr>
            <a:xfrm>
              <a:off x="2051754" y="2547725"/>
              <a:ext cx="961500" cy="456300"/>
            </a:xfrm>
            <a:prstGeom prst="roundRect">
              <a:avLst>
                <a:gd fmla="val 16667" name="adj"/>
              </a:avLst>
            </a:prstGeom>
            <a:solidFill>
              <a:srgbClr val="674EA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</a:rPr>
                <a:t>CPU</a:t>
              </a:r>
              <a:endParaRPr sz="8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</a:rPr>
                <a:t>RAM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437" name="Google Shape;437;p44"/>
            <p:cNvSpPr/>
            <p:nvPr/>
          </p:nvSpPr>
          <p:spPr>
            <a:xfrm>
              <a:off x="2051754" y="3110599"/>
              <a:ext cx="961500" cy="540000"/>
            </a:xfrm>
            <a:prstGeom prst="can">
              <a:avLst>
                <a:gd fmla="val 25000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DB</a:t>
              </a:r>
              <a:endParaRPr sz="1000"/>
            </a:p>
          </p:txBody>
        </p:sp>
        <p:cxnSp>
          <p:nvCxnSpPr>
            <p:cNvPr id="438" name="Google Shape;438;p44"/>
            <p:cNvCxnSpPr/>
            <p:nvPr/>
          </p:nvCxnSpPr>
          <p:spPr>
            <a:xfrm flipH="1">
              <a:off x="2108104" y="2129706"/>
              <a:ext cx="9600" cy="36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9" name="Google Shape;439;p44"/>
            <p:cNvCxnSpPr/>
            <p:nvPr/>
          </p:nvCxnSpPr>
          <p:spPr>
            <a:xfrm flipH="1">
              <a:off x="2483457" y="2129706"/>
              <a:ext cx="9600" cy="36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0" name="Google Shape;440;p44"/>
            <p:cNvCxnSpPr/>
            <p:nvPr/>
          </p:nvCxnSpPr>
          <p:spPr>
            <a:xfrm flipH="1">
              <a:off x="2858810" y="2129706"/>
              <a:ext cx="9600" cy="36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1" name="Google Shape;441;p44"/>
            <p:cNvCxnSpPr/>
            <p:nvPr/>
          </p:nvCxnSpPr>
          <p:spPr>
            <a:xfrm flipH="1">
              <a:off x="2295741" y="2129681"/>
              <a:ext cx="9600" cy="36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2" name="Google Shape;442;p44"/>
            <p:cNvCxnSpPr/>
            <p:nvPr/>
          </p:nvCxnSpPr>
          <p:spPr>
            <a:xfrm flipH="1">
              <a:off x="2671091" y="2129681"/>
              <a:ext cx="9600" cy="36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3" name="Google Shape;443;p44"/>
            <p:cNvCxnSpPr/>
            <p:nvPr/>
          </p:nvCxnSpPr>
          <p:spPr>
            <a:xfrm flipH="1">
              <a:off x="3036104" y="2129681"/>
              <a:ext cx="9600" cy="36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44" name="Google Shape;444;p44"/>
          <p:cNvSpPr/>
          <p:nvPr/>
        </p:nvSpPr>
        <p:spPr>
          <a:xfrm>
            <a:off x="1657025" y="3694075"/>
            <a:ext cx="386700" cy="20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4"/>
          <p:cNvSpPr txBox="1"/>
          <p:nvPr/>
        </p:nvSpPr>
        <p:spPr>
          <a:xfrm>
            <a:off x="2632163" y="2472175"/>
            <a:ext cx="54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Nunito"/>
                <a:ea typeface="Nunito"/>
                <a:cs typeface="Nunito"/>
                <a:sym typeface="Nunito"/>
              </a:rPr>
              <a:t>clients</a:t>
            </a:r>
            <a:endParaRPr b="1" sz="8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46" name="Google Shape;446;p44"/>
          <p:cNvGrpSpPr/>
          <p:nvPr/>
        </p:nvGrpSpPr>
        <p:grpSpPr>
          <a:xfrm>
            <a:off x="4705975" y="3030388"/>
            <a:ext cx="804000" cy="1282200"/>
            <a:chOff x="889850" y="2129775"/>
            <a:chExt cx="804000" cy="1282200"/>
          </a:xfrm>
        </p:grpSpPr>
        <p:sp>
          <p:nvSpPr>
            <p:cNvPr id="447" name="Google Shape;447;p44"/>
            <p:cNvSpPr/>
            <p:nvPr/>
          </p:nvSpPr>
          <p:spPr>
            <a:xfrm>
              <a:off x="889850" y="2424075"/>
              <a:ext cx="804000" cy="98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4"/>
            <p:cNvSpPr/>
            <p:nvPr/>
          </p:nvSpPr>
          <p:spPr>
            <a:xfrm>
              <a:off x="975775" y="2467050"/>
              <a:ext cx="626100" cy="368100"/>
            </a:xfrm>
            <a:prstGeom prst="roundRect">
              <a:avLst>
                <a:gd fmla="val 16667" name="adj"/>
              </a:avLst>
            </a:prstGeom>
            <a:solidFill>
              <a:srgbClr val="674EA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</a:rPr>
                <a:t>CPU</a:t>
              </a:r>
              <a:endParaRPr sz="8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</a:rPr>
                <a:t>RAM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449" name="Google Shape;449;p44"/>
            <p:cNvSpPr/>
            <p:nvPr/>
          </p:nvSpPr>
          <p:spPr>
            <a:xfrm>
              <a:off x="975775" y="2921200"/>
              <a:ext cx="626100" cy="435600"/>
            </a:xfrm>
            <a:prstGeom prst="can">
              <a:avLst>
                <a:gd fmla="val 25000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DB</a:t>
              </a:r>
              <a:endParaRPr sz="1000"/>
            </a:p>
          </p:txBody>
        </p:sp>
        <p:cxnSp>
          <p:nvCxnSpPr>
            <p:cNvPr id="450" name="Google Shape;450;p44"/>
            <p:cNvCxnSpPr/>
            <p:nvPr/>
          </p:nvCxnSpPr>
          <p:spPr>
            <a:xfrm flipH="1">
              <a:off x="1012425" y="2129775"/>
              <a:ext cx="6300" cy="29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1" name="Google Shape;451;p44"/>
            <p:cNvCxnSpPr/>
            <p:nvPr/>
          </p:nvCxnSpPr>
          <p:spPr>
            <a:xfrm flipH="1">
              <a:off x="1256875" y="2129775"/>
              <a:ext cx="6300" cy="29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2" name="Google Shape;452;p44"/>
            <p:cNvCxnSpPr/>
            <p:nvPr/>
          </p:nvCxnSpPr>
          <p:spPr>
            <a:xfrm flipH="1">
              <a:off x="1501325" y="2129775"/>
              <a:ext cx="6300" cy="29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53" name="Google Shape;453;p44"/>
          <p:cNvGrpSpPr/>
          <p:nvPr/>
        </p:nvGrpSpPr>
        <p:grpSpPr>
          <a:xfrm>
            <a:off x="5742100" y="3030388"/>
            <a:ext cx="804000" cy="1282200"/>
            <a:chOff x="889850" y="2129775"/>
            <a:chExt cx="804000" cy="1282200"/>
          </a:xfrm>
        </p:grpSpPr>
        <p:sp>
          <p:nvSpPr>
            <p:cNvPr id="454" name="Google Shape;454;p44"/>
            <p:cNvSpPr/>
            <p:nvPr/>
          </p:nvSpPr>
          <p:spPr>
            <a:xfrm>
              <a:off x="889850" y="2424075"/>
              <a:ext cx="804000" cy="98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4"/>
            <p:cNvSpPr/>
            <p:nvPr/>
          </p:nvSpPr>
          <p:spPr>
            <a:xfrm>
              <a:off x="975775" y="2467050"/>
              <a:ext cx="626100" cy="368100"/>
            </a:xfrm>
            <a:prstGeom prst="roundRect">
              <a:avLst>
                <a:gd fmla="val 16667" name="adj"/>
              </a:avLst>
            </a:prstGeom>
            <a:solidFill>
              <a:srgbClr val="674EA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</a:rPr>
                <a:t>CPU</a:t>
              </a:r>
              <a:endParaRPr sz="8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</a:rPr>
                <a:t>RAM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456" name="Google Shape;456;p44"/>
            <p:cNvSpPr/>
            <p:nvPr/>
          </p:nvSpPr>
          <p:spPr>
            <a:xfrm>
              <a:off x="975775" y="2921200"/>
              <a:ext cx="626100" cy="435600"/>
            </a:xfrm>
            <a:prstGeom prst="can">
              <a:avLst>
                <a:gd fmla="val 25000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DB</a:t>
              </a:r>
              <a:endParaRPr sz="1000"/>
            </a:p>
          </p:txBody>
        </p:sp>
        <p:cxnSp>
          <p:nvCxnSpPr>
            <p:cNvPr id="457" name="Google Shape;457;p44"/>
            <p:cNvCxnSpPr/>
            <p:nvPr/>
          </p:nvCxnSpPr>
          <p:spPr>
            <a:xfrm flipH="1">
              <a:off x="1012425" y="2129775"/>
              <a:ext cx="6300" cy="29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8" name="Google Shape;458;p44"/>
            <p:cNvCxnSpPr/>
            <p:nvPr/>
          </p:nvCxnSpPr>
          <p:spPr>
            <a:xfrm flipH="1">
              <a:off x="1256875" y="2129775"/>
              <a:ext cx="6300" cy="29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9" name="Google Shape;459;p44"/>
            <p:cNvCxnSpPr/>
            <p:nvPr/>
          </p:nvCxnSpPr>
          <p:spPr>
            <a:xfrm flipH="1">
              <a:off x="1501325" y="2129775"/>
              <a:ext cx="6300" cy="29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60" name="Google Shape;460;p44"/>
          <p:cNvGrpSpPr/>
          <p:nvPr/>
        </p:nvGrpSpPr>
        <p:grpSpPr>
          <a:xfrm>
            <a:off x="6778225" y="3030388"/>
            <a:ext cx="804000" cy="1282200"/>
            <a:chOff x="889850" y="2129775"/>
            <a:chExt cx="804000" cy="1282200"/>
          </a:xfrm>
        </p:grpSpPr>
        <p:sp>
          <p:nvSpPr>
            <p:cNvPr id="461" name="Google Shape;461;p44"/>
            <p:cNvSpPr/>
            <p:nvPr/>
          </p:nvSpPr>
          <p:spPr>
            <a:xfrm>
              <a:off x="889850" y="2424075"/>
              <a:ext cx="804000" cy="98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4"/>
            <p:cNvSpPr/>
            <p:nvPr/>
          </p:nvSpPr>
          <p:spPr>
            <a:xfrm>
              <a:off x="975775" y="2467050"/>
              <a:ext cx="626100" cy="368100"/>
            </a:xfrm>
            <a:prstGeom prst="roundRect">
              <a:avLst>
                <a:gd fmla="val 16667" name="adj"/>
              </a:avLst>
            </a:prstGeom>
            <a:solidFill>
              <a:srgbClr val="674EA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</a:rPr>
                <a:t>CPU</a:t>
              </a:r>
              <a:endParaRPr sz="8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</a:rPr>
                <a:t>RAM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463" name="Google Shape;463;p44"/>
            <p:cNvSpPr/>
            <p:nvPr/>
          </p:nvSpPr>
          <p:spPr>
            <a:xfrm>
              <a:off x="975775" y="2921200"/>
              <a:ext cx="626100" cy="435600"/>
            </a:xfrm>
            <a:prstGeom prst="can">
              <a:avLst>
                <a:gd fmla="val 25000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DB</a:t>
              </a:r>
              <a:endParaRPr sz="1000"/>
            </a:p>
          </p:txBody>
        </p:sp>
        <p:cxnSp>
          <p:nvCxnSpPr>
            <p:cNvPr id="464" name="Google Shape;464;p44"/>
            <p:cNvCxnSpPr/>
            <p:nvPr/>
          </p:nvCxnSpPr>
          <p:spPr>
            <a:xfrm flipH="1">
              <a:off x="1012425" y="2129775"/>
              <a:ext cx="6300" cy="29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5" name="Google Shape;465;p44"/>
            <p:cNvCxnSpPr/>
            <p:nvPr/>
          </p:nvCxnSpPr>
          <p:spPr>
            <a:xfrm flipH="1">
              <a:off x="1256875" y="2129775"/>
              <a:ext cx="6300" cy="29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6" name="Google Shape;466;p44"/>
            <p:cNvCxnSpPr/>
            <p:nvPr/>
          </p:nvCxnSpPr>
          <p:spPr>
            <a:xfrm flipH="1">
              <a:off x="1501325" y="2129775"/>
              <a:ext cx="6300" cy="29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67" name="Google Shape;467;p44"/>
          <p:cNvGrpSpPr/>
          <p:nvPr/>
        </p:nvGrpSpPr>
        <p:grpSpPr>
          <a:xfrm>
            <a:off x="8121175" y="3030388"/>
            <a:ext cx="804000" cy="1282200"/>
            <a:chOff x="889850" y="2129775"/>
            <a:chExt cx="804000" cy="1282200"/>
          </a:xfrm>
        </p:grpSpPr>
        <p:sp>
          <p:nvSpPr>
            <p:cNvPr id="468" name="Google Shape;468;p44"/>
            <p:cNvSpPr/>
            <p:nvPr/>
          </p:nvSpPr>
          <p:spPr>
            <a:xfrm>
              <a:off x="889850" y="2424075"/>
              <a:ext cx="804000" cy="98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975775" y="2467050"/>
              <a:ext cx="626100" cy="368100"/>
            </a:xfrm>
            <a:prstGeom prst="roundRect">
              <a:avLst>
                <a:gd fmla="val 16667" name="adj"/>
              </a:avLst>
            </a:prstGeom>
            <a:solidFill>
              <a:srgbClr val="674EA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</a:rPr>
                <a:t>CPU</a:t>
              </a:r>
              <a:endParaRPr sz="8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</a:rPr>
                <a:t>RAM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470" name="Google Shape;470;p44"/>
            <p:cNvSpPr/>
            <p:nvPr/>
          </p:nvSpPr>
          <p:spPr>
            <a:xfrm>
              <a:off x="975775" y="2921200"/>
              <a:ext cx="626100" cy="435600"/>
            </a:xfrm>
            <a:prstGeom prst="can">
              <a:avLst>
                <a:gd fmla="val 25000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DB</a:t>
              </a:r>
              <a:endParaRPr sz="1000"/>
            </a:p>
          </p:txBody>
        </p:sp>
        <p:cxnSp>
          <p:nvCxnSpPr>
            <p:cNvPr id="471" name="Google Shape;471;p44"/>
            <p:cNvCxnSpPr/>
            <p:nvPr/>
          </p:nvCxnSpPr>
          <p:spPr>
            <a:xfrm flipH="1">
              <a:off x="1012425" y="2129775"/>
              <a:ext cx="6300" cy="29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2" name="Google Shape;472;p44"/>
            <p:cNvCxnSpPr/>
            <p:nvPr/>
          </p:nvCxnSpPr>
          <p:spPr>
            <a:xfrm flipH="1">
              <a:off x="1256875" y="2129775"/>
              <a:ext cx="6300" cy="29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3" name="Google Shape;473;p44"/>
            <p:cNvCxnSpPr/>
            <p:nvPr/>
          </p:nvCxnSpPr>
          <p:spPr>
            <a:xfrm flipH="1">
              <a:off x="1501325" y="2129775"/>
              <a:ext cx="6300" cy="29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74" name="Google Shape;474;p44"/>
          <p:cNvSpPr txBox="1"/>
          <p:nvPr/>
        </p:nvSpPr>
        <p:spPr>
          <a:xfrm>
            <a:off x="6513050" y="2571738"/>
            <a:ext cx="62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clients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5" name="Google Shape;475;p44"/>
          <p:cNvSpPr txBox="1"/>
          <p:nvPr/>
        </p:nvSpPr>
        <p:spPr>
          <a:xfrm>
            <a:off x="1483625" y="3263875"/>
            <a:ext cx="73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Nunito"/>
                <a:ea typeface="Nunito"/>
                <a:cs typeface="Nunito"/>
                <a:sym typeface="Nunito"/>
              </a:rPr>
              <a:t>Vertically</a:t>
            </a:r>
            <a:endParaRPr b="1" sz="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Nunito"/>
                <a:ea typeface="Nunito"/>
                <a:cs typeface="Nunito"/>
                <a:sym typeface="Nunito"/>
              </a:rPr>
              <a:t>Scale</a:t>
            </a:r>
            <a:endParaRPr b="1"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6" name="Google Shape;476;p44"/>
          <p:cNvSpPr txBox="1"/>
          <p:nvPr/>
        </p:nvSpPr>
        <p:spPr>
          <a:xfrm>
            <a:off x="791600" y="4270350"/>
            <a:ext cx="54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Nunito"/>
                <a:ea typeface="Nunito"/>
                <a:cs typeface="Nunito"/>
                <a:sym typeface="Nunito"/>
              </a:rPr>
              <a:t>Node</a:t>
            </a:r>
            <a:endParaRPr b="1"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7" name="Google Shape;477;p44"/>
          <p:cNvSpPr txBox="1"/>
          <p:nvPr/>
        </p:nvSpPr>
        <p:spPr>
          <a:xfrm>
            <a:off x="2338175" y="4270350"/>
            <a:ext cx="118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Nunito"/>
                <a:ea typeface="Nunito"/>
                <a:cs typeface="Nunito"/>
                <a:sym typeface="Nunito"/>
              </a:rPr>
              <a:t>Node + CPU &amp; RAM</a:t>
            </a:r>
            <a:endParaRPr b="1"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8" name="Google Shape;478;p44"/>
          <p:cNvSpPr txBox="1"/>
          <p:nvPr/>
        </p:nvSpPr>
        <p:spPr>
          <a:xfrm>
            <a:off x="4834825" y="4252450"/>
            <a:ext cx="54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Nunito"/>
                <a:ea typeface="Nunito"/>
                <a:cs typeface="Nunito"/>
                <a:sym typeface="Nunito"/>
              </a:rPr>
              <a:t>Node</a:t>
            </a:r>
            <a:endParaRPr b="1"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9" name="Google Shape;479;p44"/>
          <p:cNvSpPr txBox="1"/>
          <p:nvPr/>
        </p:nvSpPr>
        <p:spPr>
          <a:xfrm>
            <a:off x="5907775" y="4252450"/>
            <a:ext cx="54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Nunito"/>
                <a:ea typeface="Nunito"/>
                <a:cs typeface="Nunito"/>
                <a:sym typeface="Nunito"/>
              </a:rPr>
              <a:t>Node</a:t>
            </a:r>
            <a:endParaRPr b="1"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0" name="Google Shape;480;p44"/>
          <p:cNvSpPr txBox="1"/>
          <p:nvPr/>
        </p:nvSpPr>
        <p:spPr>
          <a:xfrm>
            <a:off x="8250025" y="4252450"/>
            <a:ext cx="54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Nunito"/>
                <a:ea typeface="Nunito"/>
                <a:cs typeface="Nunito"/>
                <a:sym typeface="Nunito"/>
              </a:rPr>
              <a:t>Node</a:t>
            </a:r>
            <a:endParaRPr b="1"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1" name="Google Shape;481;p44"/>
          <p:cNvSpPr txBox="1"/>
          <p:nvPr/>
        </p:nvSpPr>
        <p:spPr>
          <a:xfrm>
            <a:off x="6907075" y="4252450"/>
            <a:ext cx="54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Nunito"/>
                <a:ea typeface="Nunito"/>
                <a:cs typeface="Nunito"/>
                <a:sym typeface="Nunito"/>
              </a:rPr>
              <a:t>Node</a:t>
            </a:r>
            <a:endParaRPr b="1"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2" name="Google Shape;482;p44"/>
          <p:cNvSpPr txBox="1"/>
          <p:nvPr/>
        </p:nvSpPr>
        <p:spPr>
          <a:xfrm>
            <a:off x="7658350" y="3694075"/>
            <a:ext cx="38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...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5"/>
          <p:cNvSpPr txBox="1"/>
          <p:nvPr>
            <p:ph type="title"/>
          </p:nvPr>
        </p:nvSpPr>
        <p:spPr>
          <a:xfrm>
            <a:off x="311700" y="18288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Distributed Databases Scale </a:t>
            </a:r>
            <a:r>
              <a:rPr lang="en"/>
              <a:t>Out</a:t>
            </a:r>
            <a:endParaRPr/>
          </a:p>
        </p:txBody>
      </p:sp>
      <p:sp>
        <p:nvSpPr>
          <p:cNvPr id="488" name="Google Shape;488;p45"/>
          <p:cNvSpPr txBox="1"/>
          <p:nvPr>
            <p:ph idx="2" type="body"/>
          </p:nvPr>
        </p:nvSpPr>
        <p:spPr>
          <a:xfrm>
            <a:off x="628050" y="1336248"/>
            <a:ext cx="38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single node holds all the data</a:t>
            </a:r>
            <a:endParaRPr/>
          </a:p>
        </p:txBody>
      </p:sp>
      <p:sp>
        <p:nvSpPr>
          <p:cNvPr id="489" name="Google Shape;489;p45"/>
          <p:cNvSpPr txBox="1"/>
          <p:nvPr>
            <p:ph idx="1" type="subTitle"/>
          </p:nvPr>
        </p:nvSpPr>
        <p:spPr>
          <a:xfrm>
            <a:off x="598950" y="803400"/>
            <a:ext cx="7946100" cy="6780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</a:t>
            </a:r>
            <a:r>
              <a:rPr lang="en">
                <a:solidFill>
                  <a:schemeClr val="accent1"/>
                </a:solidFill>
              </a:rPr>
              <a:t>shard</a:t>
            </a:r>
            <a:r>
              <a:rPr lang="en"/>
              <a:t> the data and spread the shards across nodes so load is distributed</a:t>
            </a:r>
            <a:endParaRPr/>
          </a:p>
        </p:txBody>
      </p:sp>
      <p:sp>
        <p:nvSpPr>
          <p:cNvPr id="490" name="Google Shape;490;p45"/>
          <p:cNvSpPr txBox="1"/>
          <p:nvPr/>
        </p:nvSpPr>
        <p:spPr>
          <a:xfrm>
            <a:off x="4680426" y="4369000"/>
            <a:ext cx="1032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cluster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1" name="Google Shape;491;p45"/>
          <p:cNvSpPr/>
          <p:nvPr/>
        </p:nvSpPr>
        <p:spPr>
          <a:xfrm flipH="1" rot="8403172">
            <a:off x="3055072" y="3999254"/>
            <a:ext cx="513020" cy="440155"/>
          </a:xfrm>
          <a:prstGeom prst="bentArrow">
            <a:avLst>
              <a:gd fmla="val 25000" name="adj1"/>
              <a:gd fmla="val 25000" name="adj2"/>
              <a:gd fmla="val 25000" name="adj3"/>
              <a:gd fmla="val 86680" name="adj4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5"/>
          <p:cNvSpPr txBox="1"/>
          <p:nvPr/>
        </p:nvSpPr>
        <p:spPr>
          <a:xfrm>
            <a:off x="4872562" y="1858328"/>
            <a:ext cx="6978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clients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45"/>
          <p:cNvSpPr/>
          <p:nvPr/>
        </p:nvSpPr>
        <p:spPr>
          <a:xfrm>
            <a:off x="3517288" y="2584125"/>
            <a:ext cx="791100" cy="153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5"/>
          <p:cNvSpPr txBox="1"/>
          <p:nvPr/>
        </p:nvSpPr>
        <p:spPr>
          <a:xfrm>
            <a:off x="3354508" y="4062043"/>
            <a:ext cx="1117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node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495;p45"/>
          <p:cNvSpPr/>
          <p:nvPr/>
        </p:nvSpPr>
        <p:spPr>
          <a:xfrm>
            <a:off x="3643301" y="2693311"/>
            <a:ext cx="548700" cy="327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CPU</a:t>
            </a:r>
            <a:b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RAM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6" name="Google Shape;496;p45"/>
          <p:cNvSpPr/>
          <p:nvPr/>
        </p:nvSpPr>
        <p:spPr>
          <a:xfrm>
            <a:off x="3610413" y="3122700"/>
            <a:ext cx="624900" cy="282300"/>
          </a:xfrm>
          <a:prstGeom prst="can">
            <a:avLst>
              <a:gd fmla="val 25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shard1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97" name="Google Shape;497;p45"/>
          <p:cNvGrpSpPr/>
          <p:nvPr/>
        </p:nvGrpSpPr>
        <p:grpSpPr>
          <a:xfrm flipH="1" rot="10800000">
            <a:off x="3784334" y="2283714"/>
            <a:ext cx="304800" cy="336600"/>
            <a:chOff x="5438697" y="4094439"/>
            <a:chExt cx="304800" cy="336600"/>
          </a:xfrm>
        </p:grpSpPr>
        <p:cxnSp>
          <p:nvCxnSpPr>
            <p:cNvPr id="498" name="Google Shape;498;p45"/>
            <p:cNvCxnSpPr/>
            <p:nvPr/>
          </p:nvCxnSpPr>
          <p:spPr>
            <a:xfrm rot="-5400000">
              <a:off x="5270397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9" name="Google Shape;499;p45"/>
            <p:cNvCxnSpPr/>
            <p:nvPr/>
          </p:nvCxnSpPr>
          <p:spPr>
            <a:xfrm rot="-5400000">
              <a:off x="5422797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0" name="Google Shape;500;p45"/>
            <p:cNvCxnSpPr/>
            <p:nvPr/>
          </p:nvCxnSpPr>
          <p:spPr>
            <a:xfrm rot="-5400000">
              <a:off x="5575197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01" name="Google Shape;501;p45"/>
          <p:cNvSpPr/>
          <p:nvPr/>
        </p:nvSpPr>
        <p:spPr>
          <a:xfrm>
            <a:off x="2221888" y="2584125"/>
            <a:ext cx="791100" cy="153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5"/>
          <p:cNvSpPr txBox="1"/>
          <p:nvPr/>
        </p:nvSpPr>
        <p:spPr>
          <a:xfrm>
            <a:off x="2059108" y="4062043"/>
            <a:ext cx="1117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node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3" name="Google Shape;503;p45"/>
          <p:cNvSpPr/>
          <p:nvPr/>
        </p:nvSpPr>
        <p:spPr>
          <a:xfrm>
            <a:off x="2347901" y="2693311"/>
            <a:ext cx="548700" cy="327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CPU</a:t>
            </a:r>
            <a:b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RAM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4" name="Google Shape;504;p45"/>
          <p:cNvSpPr/>
          <p:nvPr/>
        </p:nvSpPr>
        <p:spPr>
          <a:xfrm>
            <a:off x="2315013" y="3742976"/>
            <a:ext cx="624900" cy="282300"/>
          </a:xfrm>
          <a:prstGeom prst="can">
            <a:avLst>
              <a:gd fmla="val 25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shard4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5" name="Google Shape;505;p45"/>
          <p:cNvSpPr/>
          <p:nvPr/>
        </p:nvSpPr>
        <p:spPr>
          <a:xfrm>
            <a:off x="2315013" y="3536217"/>
            <a:ext cx="624900" cy="282300"/>
          </a:xfrm>
          <a:prstGeom prst="can">
            <a:avLst>
              <a:gd fmla="val 25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shard3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6" name="Google Shape;506;p45"/>
          <p:cNvSpPr/>
          <p:nvPr/>
        </p:nvSpPr>
        <p:spPr>
          <a:xfrm>
            <a:off x="2315013" y="3329459"/>
            <a:ext cx="624900" cy="282300"/>
          </a:xfrm>
          <a:prstGeom prst="can">
            <a:avLst>
              <a:gd fmla="val 25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shard2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7" name="Google Shape;507;p45"/>
          <p:cNvSpPr/>
          <p:nvPr/>
        </p:nvSpPr>
        <p:spPr>
          <a:xfrm>
            <a:off x="2315013" y="3122700"/>
            <a:ext cx="624900" cy="282300"/>
          </a:xfrm>
          <a:prstGeom prst="can">
            <a:avLst>
              <a:gd fmla="val 25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shard1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8" name="Google Shape;508;p45"/>
          <p:cNvSpPr/>
          <p:nvPr/>
        </p:nvSpPr>
        <p:spPr>
          <a:xfrm>
            <a:off x="4388249" y="2584125"/>
            <a:ext cx="791100" cy="153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5"/>
          <p:cNvSpPr txBox="1"/>
          <p:nvPr/>
        </p:nvSpPr>
        <p:spPr>
          <a:xfrm>
            <a:off x="4225469" y="4062043"/>
            <a:ext cx="1117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node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0" name="Google Shape;510;p45"/>
          <p:cNvSpPr/>
          <p:nvPr/>
        </p:nvSpPr>
        <p:spPr>
          <a:xfrm>
            <a:off x="4514262" y="2693311"/>
            <a:ext cx="548700" cy="327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CPU</a:t>
            </a:r>
            <a:b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RAM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45"/>
          <p:cNvSpPr/>
          <p:nvPr/>
        </p:nvSpPr>
        <p:spPr>
          <a:xfrm>
            <a:off x="4481374" y="3329459"/>
            <a:ext cx="624900" cy="282300"/>
          </a:xfrm>
          <a:prstGeom prst="can">
            <a:avLst>
              <a:gd fmla="val 25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shard2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12" name="Google Shape;512;p45"/>
          <p:cNvGrpSpPr/>
          <p:nvPr/>
        </p:nvGrpSpPr>
        <p:grpSpPr>
          <a:xfrm flipH="1" rot="10800000">
            <a:off x="4655295" y="2283714"/>
            <a:ext cx="304800" cy="336600"/>
            <a:chOff x="6309658" y="4094439"/>
            <a:chExt cx="304800" cy="336600"/>
          </a:xfrm>
        </p:grpSpPr>
        <p:cxnSp>
          <p:nvCxnSpPr>
            <p:cNvPr id="513" name="Google Shape;513;p45"/>
            <p:cNvCxnSpPr/>
            <p:nvPr/>
          </p:nvCxnSpPr>
          <p:spPr>
            <a:xfrm rot="-5400000">
              <a:off x="6141358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4" name="Google Shape;514;p45"/>
            <p:cNvCxnSpPr/>
            <p:nvPr/>
          </p:nvCxnSpPr>
          <p:spPr>
            <a:xfrm rot="-5400000">
              <a:off x="6293758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5" name="Google Shape;515;p45"/>
            <p:cNvCxnSpPr/>
            <p:nvPr/>
          </p:nvCxnSpPr>
          <p:spPr>
            <a:xfrm rot="-5400000">
              <a:off x="6446158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16" name="Google Shape;516;p45"/>
          <p:cNvSpPr/>
          <p:nvPr/>
        </p:nvSpPr>
        <p:spPr>
          <a:xfrm>
            <a:off x="5259210" y="2584125"/>
            <a:ext cx="791100" cy="153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5"/>
          <p:cNvSpPr txBox="1"/>
          <p:nvPr/>
        </p:nvSpPr>
        <p:spPr>
          <a:xfrm>
            <a:off x="5096430" y="4062043"/>
            <a:ext cx="1117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node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518;p45"/>
          <p:cNvSpPr/>
          <p:nvPr/>
        </p:nvSpPr>
        <p:spPr>
          <a:xfrm>
            <a:off x="5385223" y="2693311"/>
            <a:ext cx="548700" cy="327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CPU</a:t>
            </a:r>
            <a:b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RAM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9" name="Google Shape;519;p45"/>
          <p:cNvSpPr/>
          <p:nvPr/>
        </p:nvSpPr>
        <p:spPr>
          <a:xfrm>
            <a:off x="5352335" y="3536217"/>
            <a:ext cx="624900" cy="282300"/>
          </a:xfrm>
          <a:prstGeom prst="can">
            <a:avLst>
              <a:gd fmla="val 25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shard3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20" name="Google Shape;520;p45"/>
          <p:cNvGrpSpPr/>
          <p:nvPr/>
        </p:nvGrpSpPr>
        <p:grpSpPr>
          <a:xfrm flipH="1" rot="10800000">
            <a:off x="5509085" y="2283714"/>
            <a:ext cx="304800" cy="336600"/>
            <a:chOff x="7180619" y="4094439"/>
            <a:chExt cx="304800" cy="336600"/>
          </a:xfrm>
        </p:grpSpPr>
        <p:cxnSp>
          <p:nvCxnSpPr>
            <p:cNvPr id="521" name="Google Shape;521;p45"/>
            <p:cNvCxnSpPr/>
            <p:nvPr/>
          </p:nvCxnSpPr>
          <p:spPr>
            <a:xfrm rot="-5400000">
              <a:off x="7012319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22" name="Google Shape;522;p45"/>
            <p:cNvCxnSpPr/>
            <p:nvPr/>
          </p:nvCxnSpPr>
          <p:spPr>
            <a:xfrm rot="-5400000">
              <a:off x="7164719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23" name="Google Shape;523;p45"/>
            <p:cNvCxnSpPr/>
            <p:nvPr/>
          </p:nvCxnSpPr>
          <p:spPr>
            <a:xfrm rot="-5400000">
              <a:off x="7317119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24" name="Google Shape;524;p45"/>
          <p:cNvSpPr/>
          <p:nvPr/>
        </p:nvSpPr>
        <p:spPr>
          <a:xfrm>
            <a:off x="6130171" y="2584125"/>
            <a:ext cx="791100" cy="153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5"/>
          <p:cNvSpPr txBox="1"/>
          <p:nvPr/>
        </p:nvSpPr>
        <p:spPr>
          <a:xfrm>
            <a:off x="5967391" y="4062043"/>
            <a:ext cx="1117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node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45"/>
          <p:cNvSpPr/>
          <p:nvPr/>
        </p:nvSpPr>
        <p:spPr>
          <a:xfrm>
            <a:off x="6256184" y="2693311"/>
            <a:ext cx="548700" cy="327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CPU</a:t>
            </a:r>
            <a:b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RAM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45"/>
          <p:cNvSpPr/>
          <p:nvPr/>
        </p:nvSpPr>
        <p:spPr>
          <a:xfrm>
            <a:off x="6223296" y="3742976"/>
            <a:ext cx="624900" cy="282300"/>
          </a:xfrm>
          <a:prstGeom prst="can">
            <a:avLst>
              <a:gd fmla="val 25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shard4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28" name="Google Shape;528;p45"/>
          <p:cNvGrpSpPr/>
          <p:nvPr/>
        </p:nvGrpSpPr>
        <p:grpSpPr>
          <a:xfrm flipH="1" rot="10800000">
            <a:off x="6380046" y="2283714"/>
            <a:ext cx="304800" cy="336600"/>
            <a:chOff x="8051580" y="4094439"/>
            <a:chExt cx="304800" cy="336600"/>
          </a:xfrm>
        </p:grpSpPr>
        <p:cxnSp>
          <p:nvCxnSpPr>
            <p:cNvPr id="529" name="Google Shape;529;p45"/>
            <p:cNvCxnSpPr/>
            <p:nvPr/>
          </p:nvCxnSpPr>
          <p:spPr>
            <a:xfrm rot="-5400000">
              <a:off x="7883280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30" name="Google Shape;530;p45"/>
            <p:cNvCxnSpPr/>
            <p:nvPr/>
          </p:nvCxnSpPr>
          <p:spPr>
            <a:xfrm rot="-5400000">
              <a:off x="8035680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31" name="Google Shape;531;p45"/>
            <p:cNvCxnSpPr/>
            <p:nvPr/>
          </p:nvCxnSpPr>
          <p:spPr>
            <a:xfrm rot="-5400000">
              <a:off x="8188080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32" name="Google Shape;532;p45"/>
          <p:cNvSpPr txBox="1"/>
          <p:nvPr/>
        </p:nvSpPr>
        <p:spPr>
          <a:xfrm>
            <a:off x="2290348" y="1858328"/>
            <a:ext cx="6978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clients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33" name="Google Shape;533;p45"/>
          <p:cNvGrpSpPr/>
          <p:nvPr/>
        </p:nvGrpSpPr>
        <p:grpSpPr>
          <a:xfrm flipH="1" rot="10800000">
            <a:off x="2495938" y="2283714"/>
            <a:ext cx="304800" cy="336600"/>
            <a:chOff x="6309658" y="4094439"/>
            <a:chExt cx="304800" cy="336600"/>
          </a:xfrm>
        </p:grpSpPr>
        <p:cxnSp>
          <p:nvCxnSpPr>
            <p:cNvPr id="534" name="Google Shape;534;p45"/>
            <p:cNvCxnSpPr/>
            <p:nvPr/>
          </p:nvCxnSpPr>
          <p:spPr>
            <a:xfrm rot="-5400000">
              <a:off x="6141358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35" name="Google Shape;535;p45"/>
            <p:cNvCxnSpPr/>
            <p:nvPr/>
          </p:nvCxnSpPr>
          <p:spPr>
            <a:xfrm rot="-5400000">
              <a:off x="6293758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36" name="Google Shape;536;p45"/>
            <p:cNvCxnSpPr/>
            <p:nvPr/>
          </p:nvCxnSpPr>
          <p:spPr>
            <a:xfrm rot="-5400000">
              <a:off x="6446158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6"/>
          <p:cNvSpPr txBox="1"/>
          <p:nvPr>
            <p:ph type="title"/>
          </p:nvPr>
        </p:nvSpPr>
        <p:spPr>
          <a:xfrm>
            <a:off x="311700" y="18288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Distributed Databases Tolerate Failures</a:t>
            </a:r>
            <a:endParaRPr/>
          </a:p>
        </p:txBody>
      </p:sp>
      <p:sp>
        <p:nvSpPr>
          <p:cNvPr id="542" name="Google Shape;542;p46"/>
          <p:cNvSpPr txBox="1"/>
          <p:nvPr>
            <p:ph idx="2" type="body"/>
          </p:nvPr>
        </p:nvSpPr>
        <p:spPr>
          <a:xfrm>
            <a:off x="612950" y="1330875"/>
            <a:ext cx="62967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 4 nodes and RF=3, you can lose 2 nodes and have a full data set</a:t>
            </a:r>
            <a:endParaRPr/>
          </a:p>
        </p:txBody>
      </p:sp>
      <p:sp>
        <p:nvSpPr>
          <p:cNvPr id="543" name="Google Shape;543;p46"/>
          <p:cNvSpPr/>
          <p:nvPr/>
        </p:nvSpPr>
        <p:spPr>
          <a:xfrm flipH="1" rot="8403172">
            <a:off x="3066684" y="3970104"/>
            <a:ext cx="513020" cy="440155"/>
          </a:xfrm>
          <a:prstGeom prst="bentArrow">
            <a:avLst>
              <a:gd fmla="val 25000" name="adj1"/>
              <a:gd fmla="val 25000" name="adj2"/>
              <a:gd fmla="val 25000" name="adj3"/>
              <a:gd fmla="val 86680" name="adj4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6"/>
          <p:cNvSpPr/>
          <p:nvPr/>
        </p:nvSpPr>
        <p:spPr>
          <a:xfrm>
            <a:off x="2233500" y="2554975"/>
            <a:ext cx="791100" cy="153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6"/>
          <p:cNvSpPr txBox="1"/>
          <p:nvPr/>
        </p:nvSpPr>
        <p:spPr>
          <a:xfrm>
            <a:off x="2070720" y="4032893"/>
            <a:ext cx="1117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node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6" name="Google Shape;546;p46"/>
          <p:cNvSpPr/>
          <p:nvPr/>
        </p:nvSpPr>
        <p:spPr>
          <a:xfrm>
            <a:off x="2359513" y="2664161"/>
            <a:ext cx="548700" cy="327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CPU</a:t>
            </a:r>
            <a:b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RAM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7" name="Google Shape;547;p46"/>
          <p:cNvSpPr/>
          <p:nvPr/>
        </p:nvSpPr>
        <p:spPr>
          <a:xfrm>
            <a:off x="2326625" y="3713826"/>
            <a:ext cx="624900" cy="282300"/>
          </a:xfrm>
          <a:prstGeom prst="can">
            <a:avLst>
              <a:gd fmla="val 25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shard4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8" name="Google Shape;548;p46"/>
          <p:cNvSpPr/>
          <p:nvPr/>
        </p:nvSpPr>
        <p:spPr>
          <a:xfrm>
            <a:off x="2326625" y="3507067"/>
            <a:ext cx="624900" cy="282300"/>
          </a:xfrm>
          <a:prstGeom prst="can">
            <a:avLst>
              <a:gd fmla="val 25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shard3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9" name="Google Shape;549;p46"/>
          <p:cNvSpPr/>
          <p:nvPr/>
        </p:nvSpPr>
        <p:spPr>
          <a:xfrm>
            <a:off x="2326625" y="3300309"/>
            <a:ext cx="624900" cy="282300"/>
          </a:xfrm>
          <a:prstGeom prst="can">
            <a:avLst>
              <a:gd fmla="val 25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shard2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p46"/>
          <p:cNvSpPr/>
          <p:nvPr/>
        </p:nvSpPr>
        <p:spPr>
          <a:xfrm>
            <a:off x="2326625" y="3093550"/>
            <a:ext cx="624900" cy="282300"/>
          </a:xfrm>
          <a:prstGeom prst="can">
            <a:avLst>
              <a:gd fmla="val 25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shard1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1" name="Google Shape;551;p46"/>
          <p:cNvSpPr/>
          <p:nvPr/>
        </p:nvSpPr>
        <p:spPr>
          <a:xfrm>
            <a:off x="3527508" y="2555745"/>
            <a:ext cx="791100" cy="153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6"/>
          <p:cNvSpPr txBox="1"/>
          <p:nvPr/>
        </p:nvSpPr>
        <p:spPr>
          <a:xfrm>
            <a:off x="3364729" y="4033664"/>
            <a:ext cx="1117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node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46"/>
          <p:cNvSpPr/>
          <p:nvPr/>
        </p:nvSpPr>
        <p:spPr>
          <a:xfrm>
            <a:off x="3653522" y="2664932"/>
            <a:ext cx="548700" cy="327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CPU</a:t>
            </a:r>
            <a:b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RAM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46"/>
          <p:cNvSpPr/>
          <p:nvPr/>
        </p:nvSpPr>
        <p:spPr>
          <a:xfrm>
            <a:off x="3620633" y="3507838"/>
            <a:ext cx="624900" cy="282300"/>
          </a:xfrm>
          <a:prstGeom prst="can">
            <a:avLst>
              <a:gd fmla="val 25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shard3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5" name="Google Shape;555;p46"/>
          <p:cNvSpPr/>
          <p:nvPr/>
        </p:nvSpPr>
        <p:spPr>
          <a:xfrm>
            <a:off x="3620633" y="3301079"/>
            <a:ext cx="624900" cy="282300"/>
          </a:xfrm>
          <a:prstGeom prst="can">
            <a:avLst>
              <a:gd fmla="val 25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shard2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6" name="Google Shape;556;p46"/>
          <p:cNvSpPr/>
          <p:nvPr/>
        </p:nvSpPr>
        <p:spPr>
          <a:xfrm>
            <a:off x="3620633" y="3094320"/>
            <a:ext cx="624900" cy="282300"/>
          </a:xfrm>
          <a:prstGeom prst="can">
            <a:avLst>
              <a:gd fmla="val 25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shard1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7" name="Google Shape;557;p46"/>
          <p:cNvSpPr/>
          <p:nvPr/>
        </p:nvSpPr>
        <p:spPr>
          <a:xfrm>
            <a:off x="4398470" y="2555745"/>
            <a:ext cx="791100" cy="153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6"/>
          <p:cNvSpPr txBox="1"/>
          <p:nvPr/>
        </p:nvSpPr>
        <p:spPr>
          <a:xfrm>
            <a:off x="4235690" y="4033664"/>
            <a:ext cx="1117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node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46"/>
          <p:cNvSpPr/>
          <p:nvPr/>
        </p:nvSpPr>
        <p:spPr>
          <a:xfrm>
            <a:off x="4524483" y="2664932"/>
            <a:ext cx="548700" cy="327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CPU</a:t>
            </a:r>
            <a:b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RAM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0" name="Google Shape;560;p46"/>
          <p:cNvSpPr/>
          <p:nvPr/>
        </p:nvSpPr>
        <p:spPr>
          <a:xfrm>
            <a:off x="4491595" y="3507838"/>
            <a:ext cx="624900" cy="282300"/>
          </a:xfrm>
          <a:prstGeom prst="can">
            <a:avLst>
              <a:gd fmla="val 25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shard4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1" name="Google Shape;561;p46"/>
          <p:cNvSpPr/>
          <p:nvPr/>
        </p:nvSpPr>
        <p:spPr>
          <a:xfrm>
            <a:off x="4491595" y="3301079"/>
            <a:ext cx="624900" cy="282300"/>
          </a:xfrm>
          <a:prstGeom prst="can">
            <a:avLst>
              <a:gd fmla="val 25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shard2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2" name="Google Shape;562;p46"/>
          <p:cNvSpPr/>
          <p:nvPr/>
        </p:nvSpPr>
        <p:spPr>
          <a:xfrm>
            <a:off x="4491595" y="3094320"/>
            <a:ext cx="624900" cy="282300"/>
          </a:xfrm>
          <a:prstGeom prst="can">
            <a:avLst>
              <a:gd fmla="val 25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shard1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3" name="Google Shape;563;p46"/>
          <p:cNvSpPr/>
          <p:nvPr/>
        </p:nvSpPr>
        <p:spPr>
          <a:xfrm>
            <a:off x="5258510" y="2555745"/>
            <a:ext cx="791100" cy="153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6"/>
          <p:cNvSpPr txBox="1"/>
          <p:nvPr/>
        </p:nvSpPr>
        <p:spPr>
          <a:xfrm>
            <a:off x="5095731" y="4033664"/>
            <a:ext cx="1117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node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5" name="Google Shape;565;p46"/>
          <p:cNvSpPr/>
          <p:nvPr/>
        </p:nvSpPr>
        <p:spPr>
          <a:xfrm>
            <a:off x="5384523" y="2664932"/>
            <a:ext cx="548700" cy="327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CPU</a:t>
            </a:r>
            <a:b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RAM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6" name="Google Shape;566;p46"/>
          <p:cNvSpPr/>
          <p:nvPr/>
        </p:nvSpPr>
        <p:spPr>
          <a:xfrm>
            <a:off x="5351635" y="3507838"/>
            <a:ext cx="624900" cy="282300"/>
          </a:xfrm>
          <a:prstGeom prst="can">
            <a:avLst>
              <a:gd fmla="val 25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shard4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7" name="Google Shape;567;p46"/>
          <p:cNvSpPr/>
          <p:nvPr/>
        </p:nvSpPr>
        <p:spPr>
          <a:xfrm>
            <a:off x="5351635" y="3301079"/>
            <a:ext cx="624900" cy="282300"/>
          </a:xfrm>
          <a:prstGeom prst="can">
            <a:avLst>
              <a:gd fmla="val 25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shard3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8" name="Google Shape;568;p46"/>
          <p:cNvSpPr/>
          <p:nvPr/>
        </p:nvSpPr>
        <p:spPr>
          <a:xfrm>
            <a:off x="5351635" y="3094320"/>
            <a:ext cx="624900" cy="282300"/>
          </a:xfrm>
          <a:prstGeom prst="can">
            <a:avLst>
              <a:gd fmla="val 25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shard1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9" name="Google Shape;569;p46"/>
          <p:cNvSpPr/>
          <p:nvPr/>
        </p:nvSpPr>
        <p:spPr>
          <a:xfrm>
            <a:off x="6118551" y="2555745"/>
            <a:ext cx="791100" cy="153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6"/>
          <p:cNvSpPr txBox="1"/>
          <p:nvPr/>
        </p:nvSpPr>
        <p:spPr>
          <a:xfrm>
            <a:off x="5955772" y="4033664"/>
            <a:ext cx="1117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node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1" name="Google Shape;571;p46"/>
          <p:cNvSpPr/>
          <p:nvPr/>
        </p:nvSpPr>
        <p:spPr>
          <a:xfrm>
            <a:off x="6244564" y="2664932"/>
            <a:ext cx="548700" cy="327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CPU</a:t>
            </a:r>
            <a:b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RAM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2" name="Google Shape;572;p46"/>
          <p:cNvSpPr/>
          <p:nvPr/>
        </p:nvSpPr>
        <p:spPr>
          <a:xfrm>
            <a:off x="6211676" y="3507838"/>
            <a:ext cx="624900" cy="282300"/>
          </a:xfrm>
          <a:prstGeom prst="can">
            <a:avLst>
              <a:gd fmla="val 25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shard4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3" name="Google Shape;573;p46"/>
          <p:cNvSpPr/>
          <p:nvPr/>
        </p:nvSpPr>
        <p:spPr>
          <a:xfrm>
            <a:off x="6211676" y="3301079"/>
            <a:ext cx="624900" cy="282300"/>
          </a:xfrm>
          <a:prstGeom prst="can">
            <a:avLst>
              <a:gd fmla="val 25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shard3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4" name="Google Shape;574;p46"/>
          <p:cNvSpPr/>
          <p:nvPr/>
        </p:nvSpPr>
        <p:spPr>
          <a:xfrm>
            <a:off x="6211676" y="3094320"/>
            <a:ext cx="624900" cy="282300"/>
          </a:xfrm>
          <a:prstGeom prst="can">
            <a:avLst>
              <a:gd fmla="val 25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shard2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p46"/>
          <p:cNvSpPr txBox="1"/>
          <p:nvPr/>
        </p:nvSpPr>
        <p:spPr>
          <a:xfrm>
            <a:off x="4884174" y="1829178"/>
            <a:ext cx="6978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clients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76" name="Google Shape;576;p46"/>
          <p:cNvGrpSpPr/>
          <p:nvPr/>
        </p:nvGrpSpPr>
        <p:grpSpPr>
          <a:xfrm flipH="1" rot="10800000">
            <a:off x="3795947" y="2254564"/>
            <a:ext cx="304800" cy="336600"/>
            <a:chOff x="5438697" y="4094439"/>
            <a:chExt cx="304800" cy="336600"/>
          </a:xfrm>
        </p:grpSpPr>
        <p:cxnSp>
          <p:nvCxnSpPr>
            <p:cNvPr id="577" name="Google Shape;577;p46"/>
            <p:cNvCxnSpPr/>
            <p:nvPr/>
          </p:nvCxnSpPr>
          <p:spPr>
            <a:xfrm rot="-5400000">
              <a:off x="5270397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8" name="Google Shape;578;p46"/>
            <p:cNvCxnSpPr/>
            <p:nvPr/>
          </p:nvCxnSpPr>
          <p:spPr>
            <a:xfrm rot="-5400000">
              <a:off x="5422797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9" name="Google Shape;579;p46"/>
            <p:cNvCxnSpPr/>
            <p:nvPr/>
          </p:nvCxnSpPr>
          <p:spPr>
            <a:xfrm rot="-5400000">
              <a:off x="5575197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80" name="Google Shape;580;p46"/>
          <p:cNvGrpSpPr/>
          <p:nvPr/>
        </p:nvGrpSpPr>
        <p:grpSpPr>
          <a:xfrm flipH="1" rot="10800000">
            <a:off x="4666908" y="2254564"/>
            <a:ext cx="304800" cy="336600"/>
            <a:chOff x="6309658" y="4094439"/>
            <a:chExt cx="304800" cy="336600"/>
          </a:xfrm>
        </p:grpSpPr>
        <p:cxnSp>
          <p:nvCxnSpPr>
            <p:cNvPr id="581" name="Google Shape;581;p46"/>
            <p:cNvCxnSpPr/>
            <p:nvPr/>
          </p:nvCxnSpPr>
          <p:spPr>
            <a:xfrm rot="-5400000">
              <a:off x="6141358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82" name="Google Shape;582;p46"/>
            <p:cNvCxnSpPr/>
            <p:nvPr/>
          </p:nvCxnSpPr>
          <p:spPr>
            <a:xfrm rot="-5400000">
              <a:off x="6293758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83" name="Google Shape;583;p46"/>
            <p:cNvCxnSpPr/>
            <p:nvPr/>
          </p:nvCxnSpPr>
          <p:spPr>
            <a:xfrm rot="-5400000">
              <a:off x="6446158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84" name="Google Shape;584;p46"/>
          <p:cNvGrpSpPr/>
          <p:nvPr/>
        </p:nvGrpSpPr>
        <p:grpSpPr>
          <a:xfrm flipH="1" rot="10800000">
            <a:off x="5520697" y="2254564"/>
            <a:ext cx="304800" cy="336600"/>
            <a:chOff x="7180619" y="4094439"/>
            <a:chExt cx="304800" cy="336600"/>
          </a:xfrm>
        </p:grpSpPr>
        <p:cxnSp>
          <p:nvCxnSpPr>
            <p:cNvPr id="585" name="Google Shape;585;p46"/>
            <p:cNvCxnSpPr/>
            <p:nvPr/>
          </p:nvCxnSpPr>
          <p:spPr>
            <a:xfrm rot="-5400000">
              <a:off x="7012319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86" name="Google Shape;586;p46"/>
            <p:cNvCxnSpPr/>
            <p:nvPr/>
          </p:nvCxnSpPr>
          <p:spPr>
            <a:xfrm rot="-5400000">
              <a:off x="7164719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87" name="Google Shape;587;p46"/>
            <p:cNvCxnSpPr/>
            <p:nvPr/>
          </p:nvCxnSpPr>
          <p:spPr>
            <a:xfrm rot="-5400000">
              <a:off x="7317119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88" name="Google Shape;588;p46"/>
          <p:cNvGrpSpPr/>
          <p:nvPr/>
        </p:nvGrpSpPr>
        <p:grpSpPr>
          <a:xfrm flipH="1" rot="10800000">
            <a:off x="6391658" y="2254564"/>
            <a:ext cx="304800" cy="336600"/>
            <a:chOff x="8051580" y="4094439"/>
            <a:chExt cx="304800" cy="336600"/>
          </a:xfrm>
        </p:grpSpPr>
        <p:cxnSp>
          <p:nvCxnSpPr>
            <p:cNvPr id="589" name="Google Shape;589;p46"/>
            <p:cNvCxnSpPr/>
            <p:nvPr/>
          </p:nvCxnSpPr>
          <p:spPr>
            <a:xfrm rot="-5400000">
              <a:off x="7883280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90" name="Google Shape;590;p46"/>
            <p:cNvCxnSpPr/>
            <p:nvPr/>
          </p:nvCxnSpPr>
          <p:spPr>
            <a:xfrm rot="-5400000">
              <a:off x="8035680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91" name="Google Shape;591;p46"/>
            <p:cNvCxnSpPr/>
            <p:nvPr/>
          </p:nvCxnSpPr>
          <p:spPr>
            <a:xfrm rot="-5400000">
              <a:off x="8188080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92" name="Google Shape;592;p46"/>
          <p:cNvSpPr txBox="1"/>
          <p:nvPr/>
        </p:nvSpPr>
        <p:spPr>
          <a:xfrm>
            <a:off x="2301960" y="1829178"/>
            <a:ext cx="6978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clients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93" name="Google Shape;593;p46"/>
          <p:cNvGrpSpPr/>
          <p:nvPr/>
        </p:nvGrpSpPr>
        <p:grpSpPr>
          <a:xfrm flipH="1" rot="10800000">
            <a:off x="2507550" y="2254564"/>
            <a:ext cx="304800" cy="336600"/>
            <a:chOff x="6309658" y="4094439"/>
            <a:chExt cx="304800" cy="336600"/>
          </a:xfrm>
        </p:grpSpPr>
        <p:cxnSp>
          <p:nvCxnSpPr>
            <p:cNvPr id="594" name="Google Shape;594;p46"/>
            <p:cNvCxnSpPr/>
            <p:nvPr/>
          </p:nvCxnSpPr>
          <p:spPr>
            <a:xfrm rot="-5400000">
              <a:off x="6141358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95" name="Google Shape;595;p46"/>
            <p:cNvCxnSpPr/>
            <p:nvPr/>
          </p:nvCxnSpPr>
          <p:spPr>
            <a:xfrm rot="-5400000">
              <a:off x="6293758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96" name="Google Shape;596;p46"/>
            <p:cNvCxnSpPr/>
            <p:nvPr/>
          </p:nvCxnSpPr>
          <p:spPr>
            <a:xfrm rot="-5400000">
              <a:off x="6446158" y="4262739"/>
              <a:ext cx="336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97" name="Google Shape;597;p46"/>
          <p:cNvSpPr txBox="1"/>
          <p:nvPr>
            <p:ph idx="1" type="subTitle"/>
          </p:nvPr>
        </p:nvSpPr>
        <p:spPr>
          <a:xfrm>
            <a:off x="598950" y="803400"/>
            <a:ext cx="7946100" cy="6780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</a:t>
            </a:r>
            <a:r>
              <a:rPr lang="en">
                <a:solidFill>
                  <a:schemeClr val="accent1"/>
                </a:solidFill>
              </a:rPr>
              <a:t>shard</a:t>
            </a:r>
            <a:r>
              <a:rPr lang="en"/>
              <a:t> the data and spread the shards across nodes so load is distributed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7"/>
          <p:cNvSpPr txBox="1"/>
          <p:nvPr>
            <p:ph type="title"/>
          </p:nvPr>
        </p:nvSpPr>
        <p:spPr>
          <a:xfrm>
            <a:off x="253091" y="205980"/>
            <a:ext cx="8633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</a:pPr>
            <a:r>
              <a:rPr lang="en"/>
              <a:t>Every Table is Automatically Sharded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03" name="Google Shape;603;p47"/>
          <p:cNvSpPr txBox="1"/>
          <p:nvPr/>
        </p:nvSpPr>
        <p:spPr>
          <a:xfrm>
            <a:off x="1784852" y="4536143"/>
            <a:ext cx="715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Open Sans"/>
              <a:buNone/>
            </a:pPr>
            <a:r>
              <a:rPr b="0" i="0" lang="en" sz="1125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tablet 1’</a:t>
            </a:r>
            <a:endParaRPr/>
          </a:p>
        </p:txBody>
      </p:sp>
      <p:graphicFrame>
        <p:nvGraphicFramePr>
          <p:cNvPr id="604" name="Google Shape;604;p47"/>
          <p:cNvGraphicFramePr/>
          <p:nvPr/>
        </p:nvGraphicFramePr>
        <p:xfrm>
          <a:off x="152400" y="9715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{6903DFCD-B42F-4BED-841E-BFCA04A7AE0C}</a:tableStyleId>
              </a:tblPr>
              <a:tblGrid>
                <a:gridCol w="863600"/>
                <a:gridCol w="863600"/>
                <a:gridCol w="863600"/>
              </a:tblGrid>
              <a:tr h="392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 u="none" cap="none" strike="noStrike"/>
                        <a:t>…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 u="none" cap="none" strike="noStrike"/>
                        <a:t>…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 u="none" cap="none" strike="noStrike"/>
                        <a:t>…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EABAB"/>
                    </a:solidFill>
                  </a:tcPr>
                </a:tc>
              </a:tr>
              <a:tr h="378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8A99D3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8A99D3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8A99D3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</a:tr>
              <a:tr h="378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</a:tr>
              <a:tr h="378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</a:tr>
              <a:tr h="378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</a:tr>
              <a:tr h="378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</a:tr>
              <a:tr h="378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</a:tr>
              <a:tr h="378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5" name="Google Shape;605;p47"/>
          <p:cNvGraphicFramePr/>
          <p:nvPr/>
        </p:nvGraphicFramePr>
        <p:xfrm>
          <a:off x="3860000" y="11943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{6903DFCD-B42F-4BED-841E-BFCA04A7AE0C}</a:tableStyleId>
              </a:tblPr>
              <a:tblGrid>
                <a:gridCol w="847225"/>
                <a:gridCol w="847225"/>
                <a:gridCol w="847225"/>
              </a:tblGrid>
              <a:tr h="17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 u="none" cap="none" strike="noStrike"/>
                        <a:t>…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 u="none" cap="none" strike="noStrike"/>
                        <a:t>…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 u="none" cap="none" strike="noStrike"/>
                        <a:t>…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EABAB"/>
                    </a:solidFill>
                  </a:tcPr>
                </a:tc>
              </a:tr>
              <a:tr h="166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8A99D3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8A99D3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8A99D3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</a:tr>
              <a:tr h="166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6" name="Google Shape;606;p47"/>
          <p:cNvGraphicFramePr/>
          <p:nvPr/>
        </p:nvGraphicFramePr>
        <p:xfrm>
          <a:off x="4707225" y="1709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{6903DFCD-B42F-4BED-841E-BFCA04A7AE0C}</a:tableStyleId>
              </a:tblPr>
              <a:tblGrid>
                <a:gridCol w="847225"/>
                <a:gridCol w="847225"/>
                <a:gridCol w="847225"/>
              </a:tblGrid>
              <a:tr h="17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 u="none" cap="none" strike="noStrike"/>
                        <a:t>…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 u="none" cap="none" strike="noStrike"/>
                        <a:t>…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 u="none" cap="none" strike="noStrike"/>
                        <a:t>…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EABAB"/>
                    </a:solidFill>
                  </a:tcPr>
                </a:tc>
              </a:tr>
              <a:tr h="166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8A99D3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8A99D3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8A99D3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</a:tr>
              <a:tr h="166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7" name="Google Shape;607;p47"/>
          <p:cNvGraphicFramePr/>
          <p:nvPr/>
        </p:nvGraphicFramePr>
        <p:xfrm>
          <a:off x="5554450" y="2239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{6903DFCD-B42F-4BED-841E-BFCA04A7AE0C}</a:tableStyleId>
              </a:tblPr>
              <a:tblGrid>
                <a:gridCol w="847225"/>
                <a:gridCol w="847225"/>
                <a:gridCol w="847225"/>
              </a:tblGrid>
              <a:tr h="17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 u="none" cap="none" strike="noStrike"/>
                        <a:t>…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 u="none" cap="none" strike="noStrike"/>
                        <a:t>…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 u="none" cap="none" strike="noStrike"/>
                        <a:t>…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EABAB"/>
                    </a:solidFill>
                  </a:tcPr>
                </a:tc>
              </a:tr>
              <a:tr h="166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8A99D3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8A99D3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8A99D3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</a:tr>
              <a:tr h="166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8" name="Google Shape;608;p47"/>
          <p:cNvGraphicFramePr/>
          <p:nvPr/>
        </p:nvGraphicFramePr>
        <p:xfrm>
          <a:off x="6477875" y="2768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{6903DFCD-B42F-4BED-841E-BFCA04A7AE0C}</a:tableStyleId>
              </a:tblPr>
              <a:tblGrid>
                <a:gridCol w="847225"/>
                <a:gridCol w="847225"/>
                <a:gridCol w="847225"/>
              </a:tblGrid>
              <a:tr h="17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 u="none" cap="none" strike="noStrike"/>
                        <a:t>…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 u="none" cap="none" strike="noStrike"/>
                        <a:t>…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 u="none" cap="none" strike="noStrike"/>
                        <a:t>…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EABAB"/>
                    </a:solidFill>
                  </a:tcPr>
                </a:tc>
              </a:tr>
              <a:tr h="166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8A99D3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8A99D3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8A99D3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</a:tr>
              <a:tr h="166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</a:tr>
            </a:tbl>
          </a:graphicData>
        </a:graphic>
      </p:graphicFrame>
      <p:cxnSp>
        <p:nvCxnSpPr>
          <p:cNvPr id="609" name="Google Shape;609;p47"/>
          <p:cNvCxnSpPr/>
          <p:nvPr/>
        </p:nvCxnSpPr>
        <p:spPr>
          <a:xfrm>
            <a:off x="3105750" y="2627800"/>
            <a:ext cx="1015200" cy="75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0" name="Google Shape;610;p47"/>
          <p:cNvSpPr/>
          <p:nvPr/>
        </p:nvSpPr>
        <p:spPr>
          <a:xfrm>
            <a:off x="1016000" y="4150925"/>
            <a:ext cx="6787200" cy="533400"/>
          </a:xfrm>
          <a:prstGeom prst="rect">
            <a:avLst/>
          </a:prstGeom>
          <a:solidFill>
            <a:srgbClr val="002060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SHARDING = 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AUTOMATIC PARTITIONING OF TABLES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type="title"/>
          </p:nvPr>
        </p:nvSpPr>
        <p:spPr>
          <a:xfrm>
            <a:off x="189818" y="154483"/>
            <a:ext cx="6474900" cy="47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Distributed SQL?</a:t>
            </a:r>
            <a:endParaRPr/>
          </a:p>
        </p:txBody>
      </p:sp>
      <p:sp>
        <p:nvSpPr>
          <p:cNvPr id="148" name="Google Shape;148;p30"/>
          <p:cNvSpPr/>
          <p:nvPr/>
        </p:nvSpPr>
        <p:spPr>
          <a:xfrm>
            <a:off x="707738" y="2220094"/>
            <a:ext cx="7683000" cy="1256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" name="Google Shape;149;p30"/>
          <p:cNvGrpSpPr/>
          <p:nvPr/>
        </p:nvGrpSpPr>
        <p:grpSpPr>
          <a:xfrm>
            <a:off x="791850" y="2423153"/>
            <a:ext cx="1718325" cy="957471"/>
            <a:chOff x="1055800" y="3230871"/>
            <a:chExt cx="2291100" cy="1276628"/>
          </a:xfrm>
        </p:grpSpPr>
        <p:sp>
          <p:nvSpPr>
            <p:cNvPr id="150" name="Google Shape;150;p30"/>
            <p:cNvSpPr txBox="1"/>
            <p:nvPr/>
          </p:nvSpPr>
          <p:spPr>
            <a:xfrm>
              <a:off x="1055800" y="4143299"/>
              <a:ext cx="22911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latin typeface="Rubik"/>
                  <a:ea typeface="Rubik"/>
                  <a:cs typeface="Rubik"/>
                  <a:sym typeface="Rubik"/>
                </a:rPr>
                <a:t>SQL &amp; Transactions</a:t>
              </a:r>
              <a:endParaRPr sz="1400"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151" name="Google Shape;151;p30"/>
            <p:cNvGrpSpPr/>
            <p:nvPr/>
          </p:nvGrpSpPr>
          <p:grpSpPr>
            <a:xfrm>
              <a:off x="1779400" y="3230871"/>
              <a:ext cx="843900" cy="843900"/>
              <a:chOff x="935925" y="1143148"/>
              <a:chExt cx="843900" cy="843900"/>
            </a:xfrm>
          </p:grpSpPr>
          <p:pic>
            <p:nvPicPr>
              <p:cNvPr id="152" name="Google Shape;152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35925" y="1143148"/>
                <a:ext cx="843900" cy="8439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3" name="Google Shape;153;p30"/>
              <p:cNvSpPr txBox="1"/>
              <p:nvPr/>
            </p:nvSpPr>
            <p:spPr>
              <a:xfrm>
                <a:off x="1066425" y="1577225"/>
                <a:ext cx="582900" cy="36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solidFill>
                      <a:schemeClr val="accent2"/>
                    </a:solidFill>
                    <a:latin typeface="Rubik"/>
                    <a:ea typeface="Rubik"/>
                    <a:cs typeface="Rubik"/>
                    <a:sym typeface="Rubik"/>
                  </a:rPr>
                  <a:t>SQL</a:t>
                </a:r>
                <a:endParaRPr b="1" sz="900">
                  <a:solidFill>
                    <a:schemeClr val="accent2"/>
                  </a:solidFill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</p:grpSp>
      <p:grpSp>
        <p:nvGrpSpPr>
          <p:cNvPr id="154" name="Google Shape;154;p30"/>
          <p:cNvGrpSpPr/>
          <p:nvPr/>
        </p:nvGrpSpPr>
        <p:grpSpPr>
          <a:xfrm>
            <a:off x="4770884" y="2425142"/>
            <a:ext cx="1640925" cy="955482"/>
            <a:chOff x="6361178" y="3233523"/>
            <a:chExt cx="2187900" cy="1273976"/>
          </a:xfrm>
        </p:grpSpPr>
        <p:pic>
          <p:nvPicPr>
            <p:cNvPr id="155" name="Google Shape;15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34505" y="3233523"/>
              <a:ext cx="841248" cy="841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30"/>
            <p:cNvSpPr txBox="1"/>
            <p:nvPr/>
          </p:nvSpPr>
          <p:spPr>
            <a:xfrm>
              <a:off x="6361178" y="4143299"/>
              <a:ext cx="21879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latin typeface="Rubik"/>
                  <a:ea typeface="Rubik"/>
                  <a:cs typeface="Rubik"/>
                  <a:sym typeface="Rubik"/>
                </a:rPr>
                <a:t>Massive Scalability</a:t>
              </a:r>
              <a:endParaRPr sz="1400"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157" name="Google Shape;157;p30"/>
          <p:cNvGrpSpPr/>
          <p:nvPr/>
        </p:nvGrpSpPr>
        <p:grpSpPr>
          <a:xfrm>
            <a:off x="6770459" y="2423153"/>
            <a:ext cx="1450800" cy="957471"/>
            <a:chOff x="9027279" y="3230871"/>
            <a:chExt cx="1934400" cy="1276628"/>
          </a:xfrm>
        </p:grpSpPr>
        <p:pic>
          <p:nvPicPr>
            <p:cNvPr id="158" name="Google Shape;15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572528" y="3230871"/>
              <a:ext cx="843900" cy="843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30"/>
            <p:cNvSpPr txBox="1"/>
            <p:nvPr/>
          </p:nvSpPr>
          <p:spPr>
            <a:xfrm>
              <a:off x="9027279" y="4143299"/>
              <a:ext cx="19344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latin typeface="Rubik"/>
                  <a:ea typeface="Rubik"/>
                  <a:cs typeface="Rubik"/>
                  <a:sym typeface="Rubik"/>
                </a:rPr>
                <a:t>Geo Distribution</a:t>
              </a:r>
              <a:endParaRPr sz="1400"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160" name="Google Shape;160;p30"/>
          <p:cNvGrpSpPr/>
          <p:nvPr/>
        </p:nvGrpSpPr>
        <p:grpSpPr>
          <a:xfrm>
            <a:off x="2891325" y="2425142"/>
            <a:ext cx="1450800" cy="955482"/>
            <a:chOff x="3855100" y="3233523"/>
            <a:chExt cx="1934400" cy="1273976"/>
          </a:xfrm>
        </p:grpSpPr>
        <p:sp>
          <p:nvSpPr>
            <p:cNvPr id="161" name="Google Shape;161;p30"/>
            <p:cNvSpPr txBox="1"/>
            <p:nvPr/>
          </p:nvSpPr>
          <p:spPr>
            <a:xfrm>
              <a:off x="3855100" y="4143299"/>
              <a:ext cx="19344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latin typeface="Rubik"/>
                  <a:ea typeface="Rubik"/>
                  <a:cs typeface="Rubik"/>
                  <a:sym typeface="Rubik"/>
                </a:rPr>
                <a:t>Ultra Resilience</a:t>
              </a:r>
              <a:endParaRPr sz="1400">
                <a:latin typeface="Rubik"/>
                <a:ea typeface="Rubik"/>
                <a:cs typeface="Rubik"/>
                <a:sym typeface="Rubik"/>
              </a:endParaRPr>
            </a:p>
          </p:txBody>
        </p:sp>
        <p:pic>
          <p:nvPicPr>
            <p:cNvPr id="162" name="Google Shape;162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01676" y="3233523"/>
              <a:ext cx="841248" cy="8412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30"/>
          <p:cNvSpPr txBox="1"/>
          <p:nvPr/>
        </p:nvSpPr>
        <p:spPr>
          <a:xfrm>
            <a:off x="2293088" y="1404600"/>
            <a:ext cx="4417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060"/>
                </a:solidFill>
                <a:latin typeface="Rubik"/>
                <a:ea typeface="Rubik"/>
                <a:cs typeface="Rubik"/>
                <a:sym typeface="Rubik"/>
              </a:rPr>
              <a:t>A Revolutionary Database Architecture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8"/>
          <p:cNvSpPr txBox="1"/>
          <p:nvPr>
            <p:ph type="title"/>
          </p:nvPr>
        </p:nvSpPr>
        <p:spPr>
          <a:xfrm>
            <a:off x="424450" y="1106705"/>
            <a:ext cx="8633100" cy="311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Hash Sharding</a:t>
            </a:r>
            <a:endParaRPr sz="17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Ideal for massively scalable workloads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Distributes data evenly across all the nodes in the cluster</a:t>
            </a:r>
            <a:endParaRPr sz="18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Range Sharding</a:t>
            </a:r>
            <a:endParaRPr sz="17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Efficiently query a range of rows by the primary key values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Example: look up all keys between a lower and an upper bound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8"/>
          <p:cNvSpPr txBox="1"/>
          <p:nvPr>
            <p:ph type="title"/>
          </p:nvPr>
        </p:nvSpPr>
        <p:spPr>
          <a:xfrm>
            <a:off x="253091" y="205980"/>
            <a:ext cx="8633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</a:pPr>
            <a:r>
              <a:rPr lang="en"/>
              <a:t>Supports multiple sharding strategies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9"/>
          <p:cNvSpPr txBox="1"/>
          <p:nvPr>
            <p:ph type="title"/>
          </p:nvPr>
        </p:nvSpPr>
        <p:spPr>
          <a:xfrm>
            <a:off x="253091" y="205980"/>
            <a:ext cx="8633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</a:pPr>
            <a:r>
              <a:rPr lang="en"/>
              <a:t>Hash Sharding Examples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622" name="Google Shape;622;p49"/>
          <p:cNvPicPr preferRelativeResize="0"/>
          <p:nvPr/>
        </p:nvPicPr>
        <p:blipFill rotWithShape="1">
          <a:blip r:embed="rId3">
            <a:alphaModFix/>
          </a:blip>
          <a:srcRect b="0" l="0" r="16742" t="0"/>
          <a:stretch/>
        </p:blipFill>
        <p:spPr>
          <a:xfrm>
            <a:off x="2463775" y="864375"/>
            <a:ext cx="3733826" cy="33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0"/>
          <p:cNvSpPr txBox="1"/>
          <p:nvPr>
            <p:ph type="title"/>
          </p:nvPr>
        </p:nvSpPr>
        <p:spPr>
          <a:xfrm>
            <a:off x="253091" y="205980"/>
            <a:ext cx="8633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</a:pPr>
            <a:r>
              <a:rPr lang="en"/>
              <a:t>Range Sharding Examples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628" name="Google Shape;62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875" y="1019205"/>
            <a:ext cx="488632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1"/>
          <p:cNvSpPr txBox="1"/>
          <p:nvPr/>
        </p:nvSpPr>
        <p:spPr>
          <a:xfrm>
            <a:off x="0" y="1664900"/>
            <a:ext cx="9144000" cy="13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Montserrat"/>
              <a:buNone/>
            </a:pPr>
            <a:r>
              <a:rPr b="1" lang="en" sz="405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DocDB :</a:t>
            </a:r>
            <a:endParaRPr b="1" sz="405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Montserrat"/>
              <a:buNone/>
            </a:pPr>
            <a:r>
              <a:rPr lang="en" sz="405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Replication</a:t>
            </a:r>
            <a:endParaRPr sz="405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34" name="Google Shape;634;p51"/>
          <p:cNvSpPr txBox="1"/>
          <p:nvPr/>
        </p:nvSpPr>
        <p:spPr>
          <a:xfrm>
            <a:off x="1631050" y="3039200"/>
            <a:ext cx="603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DocDB uses Raft consensus to replicate data</a:t>
            </a:r>
            <a:endParaRPr b="1" sz="6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https://raft.github.io/</a:t>
            </a:r>
            <a:endParaRPr b="1" sz="12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2"/>
          <p:cNvSpPr txBox="1"/>
          <p:nvPr>
            <p:ph type="title"/>
          </p:nvPr>
        </p:nvSpPr>
        <p:spPr>
          <a:xfrm>
            <a:off x="253091" y="205980"/>
            <a:ext cx="8633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</a:pPr>
            <a:r>
              <a:rPr lang="en"/>
              <a:t>Dynamic Membership Changes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40" name="Google Shape;640;p52"/>
          <p:cNvSpPr txBox="1"/>
          <p:nvPr/>
        </p:nvSpPr>
        <p:spPr>
          <a:xfrm>
            <a:off x="1784852" y="4536143"/>
            <a:ext cx="715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Open Sans"/>
              <a:buNone/>
            </a:pPr>
            <a:r>
              <a:rPr b="0" i="0" lang="en" sz="1125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tablet 1’</a:t>
            </a:r>
            <a:endParaRPr/>
          </a:p>
        </p:txBody>
      </p:sp>
      <p:sp>
        <p:nvSpPr>
          <p:cNvPr id="641" name="Google Shape;641;p52"/>
          <p:cNvSpPr/>
          <p:nvPr/>
        </p:nvSpPr>
        <p:spPr>
          <a:xfrm>
            <a:off x="1316956" y="2037739"/>
            <a:ext cx="1192200" cy="1065900"/>
          </a:xfrm>
          <a:prstGeom prst="can">
            <a:avLst>
              <a:gd fmla="val 25000" name="adj"/>
            </a:avLst>
          </a:prstGeom>
          <a:noFill/>
          <a:ln cap="flat" cmpd="sng" w="127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2"/>
          <p:cNvSpPr/>
          <p:nvPr/>
        </p:nvSpPr>
        <p:spPr>
          <a:xfrm>
            <a:off x="3919942" y="1199455"/>
            <a:ext cx="1192200" cy="1065900"/>
          </a:xfrm>
          <a:prstGeom prst="can">
            <a:avLst>
              <a:gd fmla="val 25000" name="adj"/>
            </a:avLst>
          </a:prstGeom>
          <a:noFill/>
          <a:ln cap="flat" cmpd="sng" w="127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2"/>
          <p:cNvSpPr/>
          <p:nvPr/>
        </p:nvSpPr>
        <p:spPr>
          <a:xfrm>
            <a:off x="6718098" y="2037348"/>
            <a:ext cx="1192200" cy="1065900"/>
          </a:xfrm>
          <a:prstGeom prst="can">
            <a:avLst>
              <a:gd fmla="val 25000" name="adj"/>
            </a:avLst>
          </a:prstGeom>
          <a:noFill/>
          <a:ln cap="flat" cmpd="sng" w="127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4" name="Google Shape;644;p52"/>
          <p:cNvCxnSpPr>
            <a:stCxn id="641" idx="4"/>
            <a:endCxn id="642" idx="2"/>
          </p:cNvCxnSpPr>
          <p:nvPr/>
        </p:nvCxnSpPr>
        <p:spPr>
          <a:xfrm flipH="1" rot="10800000">
            <a:off x="2509156" y="1732489"/>
            <a:ext cx="1410900" cy="838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645" name="Google Shape;645;p52"/>
          <p:cNvCxnSpPr/>
          <p:nvPr/>
        </p:nvCxnSpPr>
        <p:spPr>
          <a:xfrm>
            <a:off x="2509134" y="2944958"/>
            <a:ext cx="4206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646" name="Google Shape;646;p52"/>
          <p:cNvCxnSpPr>
            <a:stCxn id="643" idx="2"/>
            <a:endCxn id="642" idx="4"/>
          </p:cNvCxnSpPr>
          <p:nvPr/>
        </p:nvCxnSpPr>
        <p:spPr>
          <a:xfrm rot="10800000">
            <a:off x="5112198" y="1732398"/>
            <a:ext cx="1605900" cy="837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pic>
        <p:nvPicPr>
          <p:cNvPr id="647" name="Google Shape;64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1271" y="2468754"/>
            <a:ext cx="429578" cy="42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1242" y="1630382"/>
            <a:ext cx="429578" cy="42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2352" y="2498847"/>
            <a:ext cx="429578" cy="429578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2"/>
          <p:cNvSpPr/>
          <p:nvPr/>
        </p:nvSpPr>
        <p:spPr>
          <a:xfrm>
            <a:off x="3946108" y="1197173"/>
            <a:ext cx="115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venir"/>
              <a:buNone/>
            </a:pPr>
            <a:r>
              <a:rPr b="1" i="0" lang="en" sz="1400" u="none" cap="none" strike="noStrike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Raft Leader</a:t>
            </a:r>
            <a:endParaRPr/>
          </a:p>
        </p:txBody>
      </p:sp>
      <p:sp>
        <p:nvSpPr>
          <p:cNvPr id="651" name="Google Shape;651;p52"/>
          <p:cNvSpPr txBox="1"/>
          <p:nvPr/>
        </p:nvSpPr>
        <p:spPr>
          <a:xfrm>
            <a:off x="5451375" y="3613550"/>
            <a:ext cx="34965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51"/>
              </a:buClr>
              <a:buSzPts val="2100"/>
              <a:buFont typeface="Avenir"/>
              <a:buNone/>
            </a:pPr>
            <a:r>
              <a:rPr b="1" lang="en" sz="2100">
                <a:solidFill>
                  <a:srgbClr val="202951"/>
                </a:solidFill>
                <a:latin typeface="Avenir"/>
                <a:ea typeface="Avenir"/>
                <a:cs typeface="Avenir"/>
                <a:sym typeface="Avenir"/>
              </a:rPr>
              <a:t>On adding a node, it gets added to the Raft group</a:t>
            </a:r>
            <a:endParaRPr/>
          </a:p>
        </p:txBody>
      </p:sp>
      <p:sp>
        <p:nvSpPr>
          <p:cNvPr id="652" name="Google Shape;652;p52"/>
          <p:cNvSpPr/>
          <p:nvPr/>
        </p:nvSpPr>
        <p:spPr>
          <a:xfrm>
            <a:off x="3917501" y="3319589"/>
            <a:ext cx="1192200" cy="1065900"/>
          </a:xfrm>
          <a:prstGeom prst="can">
            <a:avLst>
              <a:gd fmla="val 25000" name="adj"/>
            </a:avLst>
          </a:prstGeom>
          <a:noFill/>
          <a:ln cap="flat" cmpd="sng" w="12700">
            <a:solidFill>
              <a:srgbClr val="5959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3"/>
          <p:cNvSpPr txBox="1"/>
          <p:nvPr>
            <p:ph type="title"/>
          </p:nvPr>
        </p:nvSpPr>
        <p:spPr>
          <a:xfrm>
            <a:off x="253091" y="205980"/>
            <a:ext cx="8633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</a:pPr>
            <a:r>
              <a:rPr lang="en"/>
              <a:t>Dynamic Membership Changes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58" name="Google Shape;658;p53"/>
          <p:cNvSpPr txBox="1"/>
          <p:nvPr/>
        </p:nvSpPr>
        <p:spPr>
          <a:xfrm>
            <a:off x="1784852" y="4536143"/>
            <a:ext cx="715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Open Sans"/>
              <a:buNone/>
            </a:pPr>
            <a:r>
              <a:rPr b="0" i="0" lang="en" sz="1125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tablet 1’</a:t>
            </a:r>
            <a:endParaRPr/>
          </a:p>
        </p:txBody>
      </p:sp>
      <p:sp>
        <p:nvSpPr>
          <p:cNvPr id="659" name="Google Shape;659;p53"/>
          <p:cNvSpPr/>
          <p:nvPr/>
        </p:nvSpPr>
        <p:spPr>
          <a:xfrm>
            <a:off x="1316956" y="2037739"/>
            <a:ext cx="1192200" cy="1065900"/>
          </a:xfrm>
          <a:prstGeom prst="can">
            <a:avLst>
              <a:gd fmla="val 25000" name="adj"/>
            </a:avLst>
          </a:prstGeom>
          <a:noFill/>
          <a:ln cap="flat" cmpd="sng" w="127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53"/>
          <p:cNvSpPr/>
          <p:nvPr/>
        </p:nvSpPr>
        <p:spPr>
          <a:xfrm>
            <a:off x="3919942" y="1199455"/>
            <a:ext cx="1192200" cy="1065900"/>
          </a:xfrm>
          <a:prstGeom prst="can">
            <a:avLst>
              <a:gd fmla="val 25000" name="adj"/>
            </a:avLst>
          </a:prstGeom>
          <a:noFill/>
          <a:ln cap="flat" cmpd="sng" w="127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53"/>
          <p:cNvSpPr/>
          <p:nvPr/>
        </p:nvSpPr>
        <p:spPr>
          <a:xfrm>
            <a:off x="6718098" y="2037348"/>
            <a:ext cx="1192200" cy="1065900"/>
          </a:xfrm>
          <a:prstGeom prst="can">
            <a:avLst>
              <a:gd fmla="val 25000" name="adj"/>
            </a:avLst>
          </a:prstGeom>
          <a:noFill/>
          <a:ln cap="flat" cmpd="sng" w="127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2" name="Google Shape;662;p53"/>
          <p:cNvCxnSpPr>
            <a:stCxn id="659" idx="4"/>
            <a:endCxn id="660" idx="2"/>
          </p:cNvCxnSpPr>
          <p:nvPr/>
        </p:nvCxnSpPr>
        <p:spPr>
          <a:xfrm flipH="1" rot="10800000">
            <a:off x="2509156" y="1732489"/>
            <a:ext cx="1410900" cy="838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663" name="Google Shape;663;p53"/>
          <p:cNvCxnSpPr/>
          <p:nvPr/>
        </p:nvCxnSpPr>
        <p:spPr>
          <a:xfrm>
            <a:off x="2509134" y="2944958"/>
            <a:ext cx="4206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664" name="Google Shape;664;p53"/>
          <p:cNvCxnSpPr>
            <a:stCxn id="661" idx="2"/>
            <a:endCxn id="660" idx="4"/>
          </p:cNvCxnSpPr>
          <p:nvPr/>
        </p:nvCxnSpPr>
        <p:spPr>
          <a:xfrm rot="10800000">
            <a:off x="5112198" y="1732398"/>
            <a:ext cx="1605900" cy="837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pic>
        <p:nvPicPr>
          <p:cNvPr id="665" name="Google Shape;66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1271" y="2468754"/>
            <a:ext cx="429578" cy="42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1242" y="1630382"/>
            <a:ext cx="429578" cy="42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2352" y="2498847"/>
            <a:ext cx="429578" cy="429578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3"/>
          <p:cNvSpPr/>
          <p:nvPr/>
        </p:nvSpPr>
        <p:spPr>
          <a:xfrm>
            <a:off x="3946108" y="1197173"/>
            <a:ext cx="115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venir"/>
              <a:buNone/>
            </a:pPr>
            <a:r>
              <a:rPr b="1" i="0" lang="en" sz="1400" u="none" cap="none" strike="noStrike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Raft Leader</a:t>
            </a:r>
            <a:endParaRPr/>
          </a:p>
        </p:txBody>
      </p:sp>
      <p:sp>
        <p:nvSpPr>
          <p:cNvPr id="669" name="Google Shape;669;p53"/>
          <p:cNvSpPr txBox="1"/>
          <p:nvPr/>
        </p:nvSpPr>
        <p:spPr>
          <a:xfrm>
            <a:off x="5297225" y="3613550"/>
            <a:ext cx="36297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51"/>
              </a:buClr>
              <a:buSzPts val="2100"/>
              <a:buFont typeface="Avenir"/>
              <a:buNone/>
            </a:pPr>
            <a:r>
              <a:rPr b="1" lang="en" sz="2100">
                <a:solidFill>
                  <a:srgbClr val="202951"/>
                </a:solidFill>
                <a:latin typeface="Avenir"/>
                <a:ea typeface="Avenir"/>
                <a:cs typeface="Avenir"/>
                <a:sym typeface="Avenir"/>
              </a:rPr>
              <a:t>Replication factor of the tablet temporarily goes to 4</a:t>
            </a:r>
            <a:endParaRPr/>
          </a:p>
        </p:txBody>
      </p:sp>
      <p:sp>
        <p:nvSpPr>
          <p:cNvPr id="670" name="Google Shape;670;p53"/>
          <p:cNvSpPr/>
          <p:nvPr/>
        </p:nvSpPr>
        <p:spPr>
          <a:xfrm>
            <a:off x="3924508" y="3319589"/>
            <a:ext cx="1192200" cy="1065900"/>
          </a:xfrm>
          <a:prstGeom prst="can">
            <a:avLst>
              <a:gd fmla="val 25000" name="adj"/>
            </a:avLst>
          </a:prstGeom>
          <a:noFill/>
          <a:ln cap="flat" cmpd="sng" w="12700">
            <a:solidFill>
              <a:srgbClr val="5959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1" name="Google Shape;671;p53"/>
          <p:cNvCxnSpPr>
            <a:stCxn id="659" idx="3"/>
            <a:endCxn id="670" idx="2"/>
          </p:cNvCxnSpPr>
          <p:nvPr/>
        </p:nvCxnSpPr>
        <p:spPr>
          <a:xfrm>
            <a:off x="1913056" y="3103639"/>
            <a:ext cx="2011500" cy="748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miter lim="800000"/>
            <a:headEnd len="med" w="med" type="triangle"/>
            <a:tailEnd len="med" w="med" type="triangle"/>
          </a:ln>
        </p:spPr>
      </p:cxnSp>
      <p:cxnSp>
        <p:nvCxnSpPr>
          <p:cNvPr id="672" name="Google Shape;672;p53"/>
          <p:cNvCxnSpPr>
            <a:stCxn id="670" idx="4"/>
            <a:endCxn id="661" idx="3"/>
          </p:cNvCxnSpPr>
          <p:nvPr/>
        </p:nvCxnSpPr>
        <p:spPr>
          <a:xfrm flipH="1" rot="10800000">
            <a:off x="5116708" y="3103139"/>
            <a:ext cx="2197500" cy="749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miter lim="800000"/>
            <a:headEnd len="med" w="med" type="triangle"/>
            <a:tailEnd len="med" w="med" type="triangle"/>
          </a:ln>
        </p:spPr>
      </p:cxnSp>
      <p:cxnSp>
        <p:nvCxnSpPr>
          <p:cNvPr id="673" name="Google Shape;673;p53"/>
          <p:cNvCxnSpPr>
            <a:stCxn id="670" idx="1"/>
            <a:endCxn id="660" idx="3"/>
          </p:cNvCxnSpPr>
          <p:nvPr/>
        </p:nvCxnSpPr>
        <p:spPr>
          <a:xfrm rot="10800000">
            <a:off x="4516108" y="2265389"/>
            <a:ext cx="4500" cy="1054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miter lim="800000"/>
            <a:headEnd len="med" w="med" type="triangl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4"/>
          <p:cNvSpPr txBox="1"/>
          <p:nvPr>
            <p:ph type="title"/>
          </p:nvPr>
        </p:nvSpPr>
        <p:spPr>
          <a:xfrm>
            <a:off x="253091" y="205980"/>
            <a:ext cx="8633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</a:pPr>
            <a:r>
              <a:rPr lang="en"/>
              <a:t>Dynamic Membership Changes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79" name="Google Shape;679;p54"/>
          <p:cNvSpPr txBox="1"/>
          <p:nvPr/>
        </p:nvSpPr>
        <p:spPr>
          <a:xfrm>
            <a:off x="1784852" y="4536143"/>
            <a:ext cx="715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Open Sans"/>
              <a:buNone/>
            </a:pPr>
            <a:r>
              <a:rPr b="0" i="0" lang="en" sz="1125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tablet 1’</a:t>
            </a:r>
            <a:endParaRPr/>
          </a:p>
        </p:txBody>
      </p:sp>
      <p:sp>
        <p:nvSpPr>
          <p:cNvPr id="680" name="Google Shape;680;p54"/>
          <p:cNvSpPr/>
          <p:nvPr/>
        </p:nvSpPr>
        <p:spPr>
          <a:xfrm>
            <a:off x="1316956" y="2037739"/>
            <a:ext cx="1192200" cy="1065900"/>
          </a:xfrm>
          <a:prstGeom prst="can">
            <a:avLst>
              <a:gd fmla="val 25000" name="adj"/>
            </a:avLst>
          </a:prstGeom>
          <a:noFill/>
          <a:ln cap="flat" cmpd="sng" w="127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54"/>
          <p:cNvSpPr/>
          <p:nvPr/>
        </p:nvSpPr>
        <p:spPr>
          <a:xfrm>
            <a:off x="3919942" y="1199455"/>
            <a:ext cx="1192200" cy="1065900"/>
          </a:xfrm>
          <a:prstGeom prst="can">
            <a:avLst>
              <a:gd fmla="val 25000" name="adj"/>
            </a:avLst>
          </a:prstGeom>
          <a:noFill/>
          <a:ln cap="flat" cmpd="sng" w="127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54"/>
          <p:cNvSpPr/>
          <p:nvPr/>
        </p:nvSpPr>
        <p:spPr>
          <a:xfrm>
            <a:off x="6718098" y="2037348"/>
            <a:ext cx="1192200" cy="1065900"/>
          </a:xfrm>
          <a:prstGeom prst="can">
            <a:avLst>
              <a:gd fmla="val 25000" name="adj"/>
            </a:avLst>
          </a:prstGeom>
          <a:noFill/>
          <a:ln cap="flat" cmpd="sng" w="127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3" name="Google Shape;683;p54"/>
          <p:cNvCxnSpPr>
            <a:stCxn id="680" idx="4"/>
            <a:endCxn id="681" idx="2"/>
          </p:cNvCxnSpPr>
          <p:nvPr/>
        </p:nvCxnSpPr>
        <p:spPr>
          <a:xfrm flipH="1" rot="10800000">
            <a:off x="2509156" y="1732489"/>
            <a:ext cx="1410900" cy="838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684" name="Google Shape;684;p54"/>
          <p:cNvCxnSpPr/>
          <p:nvPr/>
        </p:nvCxnSpPr>
        <p:spPr>
          <a:xfrm>
            <a:off x="2509134" y="2944958"/>
            <a:ext cx="4206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685" name="Google Shape;685;p54"/>
          <p:cNvCxnSpPr>
            <a:stCxn id="682" idx="2"/>
            <a:endCxn id="681" idx="4"/>
          </p:cNvCxnSpPr>
          <p:nvPr/>
        </p:nvCxnSpPr>
        <p:spPr>
          <a:xfrm rot="10800000">
            <a:off x="5112198" y="1732398"/>
            <a:ext cx="1605900" cy="837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pic>
        <p:nvPicPr>
          <p:cNvPr id="686" name="Google Shape;68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1271" y="2468754"/>
            <a:ext cx="429578" cy="42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1242" y="1630382"/>
            <a:ext cx="429578" cy="42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2352" y="2498847"/>
            <a:ext cx="429578" cy="429578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4"/>
          <p:cNvSpPr/>
          <p:nvPr/>
        </p:nvSpPr>
        <p:spPr>
          <a:xfrm>
            <a:off x="3946108" y="1197173"/>
            <a:ext cx="115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venir"/>
              <a:buNone/>
            </a:pPr>
            <a:r>
              <a:rPr b="1" i="0" lang="en" sz="1400" u="none" cap="none" strike="noStrike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Raft Leader</a:t>
            </a:r>
            <a:endParaRPr/>
          </a:p>
        </p:txBody>
      </p:sp>
      <p:sp>
        <p:nvSpPr>
          <p:cNvPr id="690" name="Google Shape;690;p54"/>
          <p:cNvSpPr txBox="1"/>
          <p:nvPr/>
        </p:nvSpPr>
        <p:spPr>
          <a:xfrm>
            <a:off x="5297225" y="3613550"/>
            <a:ext cx="36297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51"/>
              </a:buClr>
              <a:buSzPts val="2100"/>
              <a:buFont typeface="Avenir"/>
              <a:buNone/>
            </a:pPr>
            <a:r>
              <a:rPr b="1" lang="en" sz="2100">
                <a:solidFill>
                  <a:srgbClr val="202951"/>
                </a:solidFill>
                <a:latin typeface="Avenir"/>
                <a:ea typeface="Avenir"/>
                <a:cs typeface="Avenir"/>
                <a:sym typeface="Avenir"/>
              </a:rPr>
              <a:t>Data gets replicated to the newly added node</a:t>
            </a:r>
            <a:endParaRPr/>
          </a:p>
        </p:txBody>
      </p:sp>
      <p:sp>
        <p:nvSpPr>
          <p:cNvPr id="691" name="Google Shape;691;p54"/>
          <p:cNvSpPr/>
          <p:nvPr/>
        </p:nvSpPr>
        <p:spPr>
          <a:xfrm>
            <a:off x="3924508" y="3319589"/>
            <a:ext cx="1192200" cy="1065900"/>
          </a:xfrm>
          <a:prstGeom prst="can">
            <a:avLst>
              <a:gd fmla="val 25000" name="adj"/>
            </a:avLst>
          </a:prstGeom>
          <a:noFill/>
          <a:ln cap="flat" cmpd="sng" w="127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54"/>
          <p:cNvCxnSpPr>
            <a:stCxn id="680" idx="3"/>
            <a:endCxn id="691" idx="2"/>
          </p:cNvCxnSpPr>
          <p:nvPr/>
        </p:nvCxnSpPr>
        <p:spPr>
          <a:xfrm>
            <a:off x="1913056" y="3103639"/>
            <a:ext cx="2011500" cy="748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693" name="Google Shape;693;p54"/>
          <p:cNvCxnSpPr>
            <a:stCxn id="691" idx="4"/>
            <a:endCxn id="682" idx="3"/>
          </p:cNvCxnSpPr>
          <p:nvPr/>
        </p:nvCxnSpPr>
        <p:spPr>
          <a:xfrm flipH="1" rot="10800000">
            <a:off x="5116708" y="3103139"/>
            <a:ext cx="2197500" cy="749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694" name="Google Shape;694;p54"/>
          <p:cNvCxnSpPr>
            <a:stCxn id="691" idx="1"/>
            <a:endCxn id="681" idx="3"/>
          </p:cNvCxnSpPr>
          <p:nvPr/>
        </p:nvCxnSpPr>
        <p:spPr>
          <a:xfrm rot="10800000">
            <a:off x="4516108" y="2265389"/>
            <a:ext cx="4500" cy="1054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pic>
        <p:nvPicPr>
          <p:cNvPr id="695" name="Google Shape;69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5834" y="3749254"/>
            <a:ext cx="429578" cy="429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5"/>
          <p:cNvSpPr txBox="1"/>
          <p:nvPr>
            <p:ph type="title"/>
          </p:nvPr>
        </p:nvSpPr>
        <p:spPr>
          <a:xfrm>
            <a:off x="253091" y="205980"/>
            <a:ext cx="8633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</a:pPr>
            <a:r>
              <a:rPr lang="en"/>
              <a:t>Dynamic Membership Changes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01" name="Google Shape;701;p55"/>
          <p:cNvSpPr txBox="1"/>
          <p:nvPr/>
        </p:nvSpPr>
        <p:spPr>
          <a:xfrm>
            <a:off x="1784852" y="4536143"/>
            <a:ext cx="715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Open Sans"/>
              <a:buNone/>
            </a:pPr>
            <a:r>
              <a:rPr b="0" i="0" lang="en" sz="1125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tablet 1’</a:t>
            </a:r>
            <a:endParaRPr/>
          </a:p>
        </p:txBody>
      </p:sp>
      <p:sp>
        <p:nvSpPr>
          <p:cNvPr id="702" name="Google Shape;702;p55"/>
          <p:cNvSpPr/>
          <p:nvPr/>
        </p:nvSpPr>
        <p:spPr>
          <a:xfrm>
            <a:off x="1316956" y="2037739"/>
            <a:ext cx="1192200" cy="1065900"/>
          </a:xfrm>
          <a:prstGeom prst="can">
            <a:avLst>
              <a:gd fmla="val 25000" name="adj"/>
            </a:avLst>
          </a:prstGeom>
          <a:noFill/>
          <a:ln cap="flat" cmpd="sng" w="127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55"/>
          <p:cNvSpPr/>
          <p:nvPr/>
        </p:nvSpPr>
        <p:spPr>
          <a:xfrm>
            <a:off x="3919942" y="1199455"/>
            <a:ext cx="1192200" cy="1065900"/>
          </a:xfrm>
          <a:prstGeom prst="can">
            <a:avLst>
              <a:gd fmla="val 25000" name="adj"/>
            </a:avLst>
          </a:prstGeom>
          <a:noFill/>
          <a:ln cap="flat" cmpd="sng" w="127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55"/>
          <p:cNvSpPr/>
          <p:nvPr/>
        </p:nvSpPr>
        <p:spPr>
          <a:xfrm>
            <a:off x="6718098" y="2037348"/>
            <a:ext cx="1192200" cy="1065900"/>
          </a:xfrm>
          <a:prstGeom prst="can">
            <a:avLst>
              <a:gd fmla="val 25000" name="adj"/>
            </a:avLst>
          </a:prstGeom>
          <a:noFill/>
          <a:ln cap="flat" cmpd="sng" w="127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55"/>
          <p:cNvCxnSpPr>
            <a:stCxn id="702" idx="4"/>
            <a:endCxn id="703" idx="2"/>
          </p:cNvCxnSpPr>
          <p:nvPr/>
        </p:nvCxnSpPr>
        <p:spPr>
          <a:xfrm flipH="1" rot="10800000">
            <a:off x="2509156" y="1732489"/>
            <a:ext cx="1410900" cy="838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miter lim="800000"/>
            <a:headEnd len="med" w="med" type="triangle"/>
            <a:tailEnd len="med" w="med" type="triangle"/>
          </a:ln>
        </p:spPr>
      </p:cxnSp>
      <p:cxnSp>
        <p:nvCxnSpPr>
          <p:cNvPr id="706" name="Google Shape;706;p55"/>
          <p:cNvCxnSpPr/>
          <p:nvPr/>
        </p:nvCxnSpPr>
        <p:spPr>
          <a:xfrm>
            <a:off x="2509134" y="2944958"/>
            <a:ext cx="4206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miter lim="800000"/>
            <a:headEnd len="med" w="med" type="triangle"/>
            <a:tailEnd len="med" w="med" type="triangle"/>
          </a:ln>
        </p:spPr>
      </p:cxnSp>
      <p:cxnSp>
        <p:nvCxnSpPr>
          <p:cNvPr id="707" name="Google Shape;707;p55"/>
          <p:cNvCxnSpPr>
            <a:stCxn id="704" idx="2"/>
            <a:endCxn id="703" idx="4"/>
          </p:cNvCxnSpPr>
          <p:nvPr/>
        </p:nvCxnSpPr>
        <p:spPr>
          <a:xfrm rot="10800000">
            <a:off x="5112198" y="1732398"/>
            <a:ext cx="1605900" cy="837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pic>
        <p:nvPicPr>
          <p:cNvPr id="708" name="Google Shape;70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1271" y="2468754"/>
            <a:ext cx="429578" cy="42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1242" y="1630382"/>
            <a:ext cx="429578" cy="42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2352" y="2498847"/>
            <a:ext cx="429578" cy="42957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55"/>
          <p:cNvSpPr/>
          <p:nvPr/>
        </p:nvSpPr>
        <p:spPr>
          <a:xfrm>
            <a:off x="3946108" y="1197173"/>
            <a:ext cx="115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venir"/>
              <a:buNone/>
            </a:pPr>
            <a:r>
              <a:rPr b="1" i="0" lang="en" sz="1400" u="none" cap="none" strike="noStrike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Raft Leader</a:t>
            </a:r>
            <a:endParaRPr/>
          </a:p>
        </p:txBody>
      </p:sp>
      <p:sp>
        <p:nvSpPr>
          <p:cNvPr id="712" name="Google Shape;712;p55"/>
          <p:cNvSpPr txBox="1"/>
          <p:nvPr/>
        </p:nvSpPr>
        <p:spPr>
          <a:xfrm>
            <a:off x="5297225" y="3613550"/>
            <a:ext cx="37488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51"/>
              </a:buClr>
              <a:buSzPts val="2100"/>
              <a:buFont typeface="Avenir"/>
              <a:buNone/>
            </a:pPr>
            <a:r>
              <a:rPr b="1" lang="en" sz="2100">
                <a:solidFill>
                  <a:srgbClr val="202951"/>
                </a:solidFill>
                <a:latin typeface="Avenir"/>
                <a:ea typeface="Avenir"/>
                <a:cs typeface="Avenir"/>
                <a:sym typeface="Avenir"/>
              </a:rPr>
              <a:t>An existing node is removed from the Raft group</a:t>
            </a:r>
            <a:endParaRPr/>
          </a:p>
        </p:txBody>
      </p:sp>
      <p:sp>
        <p:nvSpPr>
          <p:cNvPr id="713" name="Google Shape;713;p55"/>
          <p:cNvSpPr/>
          <p:nvPr/>
        </p:nvSpPr>
        <p:spPr>
          <a:xfrm>
            <a:off x="3924508" y="3319589"/>
            <a:ext cx="1192200" cy="1065900"/>
          </a:xfrm>
          <a:prstGeom prst="can">
            <a:avLst>
              <a:gd fmla="val 25000" name="adj"/>
            </a:avLst>
          </a:prstGeom>
          <a:noFill/>
          <a:ln cap="flat" cmpd="sng" w="127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4" name="Google Shape;714;p55"/>
          <p:cNvCxnSpPr>
            <a:stCxn id="702" idx="3"/>
            <a:endCxn id="713" idx="2"/>
          </p:cNvCxnSpPr>
          <p:nvPr/>
        </p:nvCxnSpPr>
        <p:spPr>
          <a:xfrm>
            <a:off x="1913056" y="3103639"/>
            <a:ext cx="2011500" cy="748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miter lim="800000"/>
            <a:headEnd len="med" w="med" type="triangle"/>
            <a:tailEnd len="med" w="med" type="triangle"/>
          </a:ln>
        </p:spPr>
      </p:cxnSp>
      <p:cxnSp>
        <p:nvCxnSpPr>
          <p:cNvPr id="715" name="Google Shape;715;p55"/>
          <p:cNvCxnSpPr>
            <a:stCxn id="713" idx="4"/>
            <a:endCxn id="704" idx="3"/>
          </p:cNvCxnSpPr>
          <p:nvPr/>
        </p:nvCxnSpPr>
        <p:spPr>
          <a:xfrm flipH="1" rot="10800000">
            <a:off x="5116708" y="3103139"/>
            <a:ext cx="2197500" cy="749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716" name="Google Shape;716;p55"/>
          <p:cNvCxnSpPr>
            <a:stCxn id="713" idx="1"/>
            <a:endCxn id="703" idx="3"/>
          </p:cNvCxnSpPr>
          <p:nvPr/>
        </p:nvCxnSpPr>
        <p:spPr>
          <a:xfrm rot="10800000">
            <a:off x="4516108" y="2265389"/>
            <a:ext cx="4500" cy="1054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pic>
        <p:nvPicPr>
          <p:cNvPr id="717" name="Google Shape;71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5834" y="3749254"/>
            <a:ext cx="429578" cy="429578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5"/>
          <p:cNvSpPr txBox="1"/>
          <p:nvPr/>
        </p:nvSpPr>
        <p:spPr>
          <a:xfrm>
            <a:off x="1671275" y="2422638"/>
            <a:ext cx="371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rPr>
              <a:t>𝗫</a:t>
            </a:r>
            <a:endParaRPr sz="2400">
              <a:solidFill>
                <a:srgbClr val="E0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6"/>
          <p:cNvSpPr txBox="1"/>
          <p:nvPr>
            <p:ph type="title"/>
          </p:nvPr>
        </p:nvSpPr>
        <p:spPr>
          <a:xfrm>
            <a:off x="253091" y="205980"/>
            <a:ext cx="8633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</a:pPr>
            <a:r>
              <a:rPr lang="en"/>
              <a:t>Dynamic Membership Changes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24" name="Google Shape;724;p56"/>
          <p:cNvSpPr txBox="1"/>
          <p:nvPr/>
        </p:nvSpPr>
        <p:spPr>
          <a:xfrm>
            <a:off x="1784852" y="4536143"/>
            <a:ext cx="715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Open Sans"/>
              <a:buNone/>
            </a:pPr>
            <a:r>
              <a:rPr b="0" i="0" lang="en" sz="1125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tablet 1’</a:t>
            </a:r>
            <a:endParaRPr/>
          </a:p>
        </p:txBody>
      </p:sp>
      <p:sp>
        <p:nvSpPr>
          <p:cNvPr id="725" name="Google Shape;725;p56"/>
          <p:cNvSpPr/>
          <p:nvPr/>
        </p:nvSpPr>
        <p:spPr>
          <a:xfrm>
            <a:off x="1316956" y="2037739"/>
            <a:ext cx="1192200" cy="1065900"/>
          </a:xfrm>
          <a:prstGeom prst="can">
            <a:avLst>
              <a:gd fmla="val 25000" name="adj"/>
            </a:avLst>
          </a:prstGeom>
          <a:noFill/>
          <a:ln cap="flat" cmpd="sng" w="127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56"/>
          <p:cNvSpPr/>
          <p:nvPr/>
        </p:nvSpPr>
        <p:spPr>
          <a:xfrm>
            <a:off x="3919942" y="1199455"/>
            <a:ext cx="1192200" cy="1065900"/>
          </a:xfrm>
          <a:prstGeom prst="can">
            <a:avLst>
              <a:gd fmla="val 25000" name="adj"/>
            </a:avLst>
          </a:prstGeom>
          <a:noFill/>
          <a:ln cap="flat" cmpd="sng" w="127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6"/>
          <p:cNvSpPr/>
          <p:nvPr/>
        </p:nvSpPr>
        <p:spPr>
          <a:xfrm>
            <a:off x="6718098" y="2037348"/>
            <a:ext cx="1192200" cy="1065900"/>
          </a:xfrm>
          <a:prstGeom prst="can">
            <a:avLst>
              <a:gd fmla="val 25000" name="adj"/>
            </a:avLst>
          </a:prstGeom>
          <a:noFill/>
          <a:ln cap="flat" cmpd="sng" w="127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56"/>
          <p:cNvCxnSpPr>
            <a:stCxn id="727" idx="2"/>
            <a:endCxn id="726" idx="4"/>
          </p:cNvCxnSpPr>
          <p:nvPr/>
        </p:nvCxnSpPr>
        <p:spPr>
          <a:xfrm rot="10800000">
            <a:off x="5112198" y="1732398"/>
            <a:ext cx="1605900" cy="837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pic>
        <p:nvPicPr>
          <p:cNvPr id="729" name="Google Shape;72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1242" y="1630382"/>
            <a:ext cx="429578" cy="42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2352" y="2498847"/>
            <a:ext cx="429578" cy="429578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6"/>
          <p:cNvSpPr/>
          <p:nvPr/>
        </p:nvSpPr>
        <p:spPr>
          <a:xfrm>
            <a:off x="3946108" y="1197173"/>
            <a:ext cx="115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venir"/>
              <a:buNone/>
            </a:pPr>
            <a:r>
              <a:rPr b="1" i="0" lang="en" sz="1400" u="none" cap="none" strike="noStrike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Raft Leader</a:t>
            </a:r>
            <a:endParaRPr/>
          </a:p>
        </p:txBody>
      </p:sp>
      <p:sp>
        <p:nvSpPr>
          <p:cNvPr id="732" name="Google Shape;732;p56"/>
          <p:cNvSpPr txBox="1"/>
          <p:nvPr/>
        </p:nvSpPr>
        <p:spPr>
          <a:xfrm>
            <a:off x="5297225" y="3613550"/>
            <a:ext cx="37488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51"/>
              </a:buClr>
              <a:buSzPts val="2100"/>
              <a:buFont typeface="Avenir"/>
              <a:buNone/>
            </a:pPr>
            <a:r>
              <a:rPr b="1" lang="en" sz="2100">
                <a:solidFill>
                  <a:srgbClr val="202951"/>
                </a:solidFill>
                <a:latin typeface="Avenir"/>
                <a:ea typeface="Avenir"/>
                <a:cs typeface="Avenir"/>
                <a:sym typeface="Avenir"/>
              </a:rPr>
              <a:t>Data is now stored on three different nodes, no downtime</a:t>
            </a:r>
            <a:endParaRPr/>
          </a:p>
        </p:txBody>
      </p:sp>
      <p:sp>
        <p:nvSpPr>
          <p:cNvPr id="733" name="Google Shape;733;p56"/>
          <p:cNvSpPr/>
          <p:nvPr/>
        </p:nvSpPr>
        <p:spPr>
          <a:xfrm>
            <a:off x="3924508" y="3319589"/>
            <a:ext cx="1192200" cy="1065900"/>
          </a:xfrm>
          <a:prstGeom prst="can">
            <a:avLst>
              <a:gd fmla="val 25000" name="adj"/>
            </a:avLst>
          </a:prstGeom>
          <a:noFill/>
          <a:ln cap="flat" cmpd="sng" w="127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4" name="Google Shape;734;p56"/>
          <p:cNvCxnSpPr>
            <a:stCxn id="733" idx="4"/>
            <a:endCxn id="727" idx="3"/>
          </p:cNvCxnSpPr>
          <p:nvPr/>
        </p:nvCxnSpPr>
        <p:spPr>
          <a:xfrm flipH="1" rot="10800000">
            <a:off x="5116708" y="3103139"/>
            <a:ext cx="2197500" cy="749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735" name="Google Shape;735;p56"/>
          <p:cNvCxnSpPr>
            <a:stCxn id="733" idx="1"/>
            <a:endCxn id="726" idx="3"/>
          </p:cNvCxnSpPr>
          <p:nvPr/>
        </p:nvCxnSpPr>
        <p:spPr>
          <a:xfrm rot="10800000">
            <a:off x="4516108" y="2265389"/>
            <a:ext cx="4500" cy="1054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pic>
        <p:nvPicPr>
          <p:cNvPr id="736" name="Google Shape;73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5834" y="3749254"/>
            <a:ext cx="429578" cy="429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7"/>
          <p:cNvSpPr txBox="1"/>
          <p:nvPr/>
        </p:nvSpPr>
        <p:spPr>
          <a:xfrm>
            <a:off x="0" y="1664900"/>
            <a:ext cx="9144000" cy="13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Montserrat"/>
              <a:buNone/>
            </a:pPr>
            <a:r>
              <a:rPr b="1" lang="en" sz="405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DocDB:</a:t>
            </a:r>
            <a:endParaRPr b="1" sz="405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Montserrat"/>
              <a:buNone/>
            </a:pPr>
            <a:r>
              <a:rPr lang="en" sz="405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Deployment and Failover</a:t>
            </a:r>
            <a:endParaRPr sz="405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/>
        </p:nvSpPr>
        <p:spPr>
          <a:xfrm>
            <a:off x="3786275" y="1276600"/>
            <a:ext cx="3651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060"/>
                </a:solidFill>
                <a:latin typeface="Rubik"/>
                <a:ea typeface="Rubik"/>
                <a:cs typeface="Rubik"/>
                <a:sym typeface="Rubik"/>
              </a:rPr>
              <a:t>=        distributed SQL database</a:t>
            </a:r>
            <a:endParaRPr sz="1800">
              <a:solidFill>
                <a:srgbClr val="00206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28" y="1236575"/>
            <a:ext cx="3290906" cy="54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/>
        </p:nvSpPr>
        <p:spPr>
          <a:xfrm>
            <a:off x="4213425" y="1974625"/>
            <a:ext cx="4229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ubik"/>
                <a:ea typeface="Rubik"/>
                <a:cs typeface="Rubik"/>
                <a:sym typeface="Rubik"/>
              </a:rPr>
              <a:t>+   high OLTP performance </a:t>
            </a:r>
            <a:r>
              <a:rPr lang="en" sz="1200">
                <a:latin typeface="Rubik"/>
                <a:ea typeface="Rubik"/>
                <a:cs typeface="Rubik"/>
                <a:sym typeface="Rubik"/>
              </a:rPr>
              <a:t>(low Latency)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2" name="Google Shape;172;p31"/>
          <p:cNvSpPr txBox="1"/>
          <p:nvPr/>
        </p:nvSpPr>
        <p:spPr>
          <a:xfrm>
            <a:off x="4213425" y="2584225"/>
            <a:ext cx="45720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ubik"/>
                <a:ea typeface="Rubik"/>
                <a:cs typeface="Rubik"/>
                <a:sym typeface="Rubik"/>
              </a:rPr>
              <a:t>+   cloud native </a:t>
            </a:r>
            <a:r>
              <a:rPr lang="en" sz="1200">
                <a:latin typeface="Rubik"/>
                <a:ea typeface="Rubik"/>
                <a:cs typeface="Rubik"/>
                <a:sym typeface="Rubik"/>
              </a:rPr>
              <a:t>(run on Kubernetes, VMs, bare metal)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3" name="Google Shape;173;p31"/>
          <p:cNvSpPr txBox="1"/>
          <p:nvPr/>
        </p:nvSpPr>
        <p:spPr>
          <a:xfrm>
            <a:off x="4213425" y="3193825"/>
            <a:ext cx="4229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ubik"/>
                <a:ea typeface="Rubik"/>
                <a:cs typeface="Rubik"/>
                <a:sym typeface="Rubik"/>
              </a:rPr>
              <a:t>+   open source </a:t>
            </a:r>
            <a:r>
              <a:rPr lang="en" sz="1200">
                <a:latin typeface="Rubik"/>
                <a:ea typeface="Rubik"/>
                <a:cs typeface="Rubik"/>
                <a:sym typeface="Rubik"/>
              </a:rPr>
              <a:t>(Apache 2.0)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8"/>
          <p:cNvSpPr txBox="1"/>
          <p:nvPr>
            <p:ph type="title"/>
          </p:nvPr>
        </p:nvSpPr>
        <p:spPr>
          <a:xfrm>
            <a:off x="253091" y="205980"/>
            <a:ext cx="8633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</a:pPr>
            <a:r>
              <a:rPr lang="en"/>
              <a:t>Multi-Zone Deployment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47" name="Google Shape;7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75" y="668855"/>
            <a:ext cx="5045753" cy="4006922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58"/>
          <p:cNvSpPr txBox="1"/>
          <p:nvPr>
            <p:ph type="title"/>
          </p:nvPr>
        </p:nvSpPr>
        <p:spPr>
          <a:xfrm>
            <a:off x="5394325" y="1856450"/>
            <a:ext cx="3578100" cy="274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Multi-region is similar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6 tablets in table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Replication = 3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 replica per zone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9"/>
          <p:cNvSpPr txBox="1"/>
          <p:nvPr>
            <p:ph type="title"/>
          </p:nvPr>
        </p:nvSpPr>
        <p:spPr>
          <a:xfrm>
            <a:off x="253091" y="205980"/>
            <a:ext cx="8633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</a:pPr>
            <a:r>
              <a:rPr lang="en"/>
              <a:t>Balancing across zones and regions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54" name="Google Shape;754;p59"/>
          <p:cNvSpPr txBox="1"/>
          <p:nvPr>
            <p:ph type="title"/>
          </p:nvPr>
        </p:nvSpPr>
        <p:spPr>
          <a:xfrm>
            <a:off x="5394325" y="1856450"/>
            <a:ext cx="3578100" cy="274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Tablet leaders balanced across: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Zones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Nodes in a zone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Per-table balancing</a:t>
            </a:r>
            <a:endParaRPr sz="1800"/>
          </a:p>
        </p:txBody>
      </p:sp>
      <p:pic>
        <p:nvPicPr>
          <p:cNvPr id="755" name="Google Shape;755;p59"/>
          <p:cNvPicPr preferRelativeResize="0"/>
          <p:nvPr/>
        </p:nvPicPr>
        <p:blipFill rotWithShape="1">
          <a:blip r:embed="rId3">
            <a:alphaModFix/>
          </a:blip>
          <a:srcRect b="15796" l="0" r="0" t="0"/>
          <a:stretch/>
        </p:blipFill>
        <p:spPr>
          <a:xfrm>
            <a:off x="253100" y="1159376"/>
            <a:ext cx="5054874" cy="33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0"/>
          <p:cNvSpPr txBox="1"/>
          <p:nvPr>
            <p:ph type="title"/>
          </p:nvPr>
        </p:nvSpPr>
        <p:spPr>
          <a:xfrm>
            <a:off x="253091" y="205980"/>
            <a:ext cx="8633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</a:pPr>
            <a:r>
              <a:rPr lang="en"/>
              <a:t>Tolerating Zone Outage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61" name="Google Shape;761;p60"/>
          <p:cNvSpPr txBox="1"/>
          <p:nvPr>
            <p:ph type="title"/>
          </p:nvPr>
        </p:nvSpPr>
        <p:spPr>
          <a:xfrm>
            <a:off x="5164075" y="1408000"/>
            <a:ext cx="3722100" cy="274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New tablet leaders re-elected (~3 sec)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impact on tablet follower outage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DB unavailable during re-election window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Follower reads ok</a:t>
            </a:r>
            <a:endParaRPr sz="1800"/>
          </a:p>
        </p:txBody>
      </p:sp>
      <p:pic>
        <p:nvPicPr>
          <p:cNvPr id="762" name="Google Shape;76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00" y="659393"/>
            <a:ext cx="4966324" cy="4006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1"/>
          <p:cNvSpPr txBox="1"/>
          <p:nvPr>
            <p:ph type="title"/>
          </p:nvPr>
        </p:nvSpPr>
        <p:spPr>
          <a:xfrm>
            <a:off x="253091" y="205980"/>
            <a:ext cx="8633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</a:pPr>
            <a:r>
              <a:rPr lang="en"/>
              <a:t>Automatic rebalancing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68" name="Google Shape;768;p61"/>
          <p:cNvSpPr txBox="1"/>
          <p:nvPr>
            <p:ph type="title"/>
          </p:nvPr>
        </p:nvSpPr>
        <p:spPr>
          <a:xfrm>
            <a:off x="5164075" y="1408000"/>
            <a:ext cx="3722100" cy="274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New leaders evenly rebalanced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After 15 mins, data is re-replicated (if possible)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 failed node recovery, automatically catch up</a:t>
            </a:r>
            <a:endParaRPr sz="1800"/>
          </a:p>
        </p:txBody>
      </p:sp>
      <p:pic>
        <p:nvPicPr>
          <p:cNvPr id="769" name="Google Shape;76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4180"/>
            <a:ext cx="4859274" cy="3357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2"/>
          <p:cNvSpPr txBox="1"/>
          <p:nvPr>
            <p:ph type="title"/>
          </p:nvPr>
        </p:nvSpPr>
        <p:spPr>
          <a:xfrm>
            <a:off x="253091" y="205980"/>
            <a:ext cx="8633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</a:pPr>
            <a:r>
              <a:rPr lang="en"/>
              <a:t>How long to failover in multi-zone setup?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75" name="Google Shape;7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250" y="1159349"/>
            <a:ext cx="6251924" cy="26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0" name="Google Shape;780;p63"/>
          <p:cNvCxnSpPr/>
          <p:nvPr/>
        </p:nvCxnSpPr>
        <p:spPr>
          <a:xfrm>
            <a:off x="2129878" y="2652050"/>
            <a:ext cx="0" cy="1556700"/>
          </a:xfrm>
          <a:prstGeom prst="straightConnector1">
            <a:avLst/>
          </a:prstGeom>
          <a:noFill/>
          <a:ln cap="flat" cmpd="sng" w="9525">
            <a:solidFill>
              <a:srgbClr val="351C75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81" name="Google Shape;781;p63"/>
          <p:cNvCxnSpPr/>
          <p:nvPr/>
        </p:nvCxnSpPr>
        <p:spPr>
          <a:xfrm rot="10800000">
            <a:off x="571377" y="1603783"/>
            <a:ext cx="1558500" cy="1040100"/>
          </a:xfrm>
          <a:prstGeom prst="straightConnector1">
            <a:avLst/>
          </a:prstGeom>
          <a:noFill/>
          <a:ln cap="flat" cmpd="sng" w="9525">
            <a:solidFill>
              <a:srgbClr val="351C75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82" name="Google Shape;782;p63"/>
          <p:cNvCxnSpPr/>
          <p:nvPr/>
        </p:nvCxnSpPr>
        <p:spPr>
          <a:xfrm flipH="1" rot="10800000">
            <a:off x="2129878" y="1603550"/>
            <a:ext cx="1558500" cy="1048500"/>
          </a:xfrm>
          <a:prstGeom prst="straightConnector1">
            <a:avLst/>
          </a:prstGeom>
          <a:noFill/>
          <a:ln cap="flat" cmpd="sng" w="9525">
            <a:solidFill>
              <a:srgbClr val="351C75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783" name="Google Shape;783;p63"/>
          <p:cNvSpPr txBox="1"/>
          <p:nvPr/>
        </p:nvSpPr>
        <p:spPr>
          <a:xfrm>
            <a:off x="1522127" y="1576307"/>
            <a:ext cx="13101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Region / AZ / Rack </a:t>
            </a:r>
            <a:r>
              <a:rPr i="0" lang="en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4" name="Google Shape;784;p63"/>
          <p:cNvSpPr txBox="1"/>
          <p:nvPr/>
        </p:nvSpPr>
        <p:spPr>
          <a:xfrm>
            <a:off x="771223" y="3314973"/>
            <a:ext cx="13101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Region / AZ / Rack </a:t>
            </a:r>
            <a:r>
              <a:rPr i="0" lang="en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5" name="Google Shape;785;p63"/>
          <p:cNvSpPr txBox="1"/>
          <p:nvPr/>
        </p:nvSpPr>
        <p:spPr>
          <a:xfrm>
            <a:off x="2509543" y="3314973"/>
            <a:ext cx="13101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Region / AZ / Rack </a:t>
            </a:r>
            <a:r>
              <a:rPr i="0" lang="en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6" name="Google Shape;78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116" y="1832894"/>
            <a:ext cx="1385316" cy="1383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772" y="1533501"/>
            <a:ext cx="301942" cy="30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250" y="3279612"/>
            <a:ext cx="301942" cy="30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389" y="3279612"/>
            <a:ext cx="301942" cy="3016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0" name="Google Shape;790;p63"/>
          <p:cNvCxnSpPr/>
          <p:nvPr/>
        </p:nvCxnSpPr>
        <p:spPr>
          <a:xfrm>
            <a:off x="6970943" y="2662962"/>
            <a:ext cx="0" cy="1371600"/>
          </a:xfrm>
          <a:prstGeom prst="straightConnector1">
            <a:avLst/>
          </a:prstGeom>
          <a:noFill/>
          <a:ln cap="flat" cmpd="sng" w="9525">
            <a:solidFill>
              <a:srgbClr val="351C75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91" name="Google Shape;791;p63"/>
          <p:cNvCxnSpPr/>
          <p:nvPr/>
        </p:nvCxnSpPr>
        <p:spPr>
          <a:xfrm rot="10800000">
            <a:off x="5599342" y="1739266"/>
            <a:ext cx="1371600" cy="916500"/>
          </a:xfrm>
          <a:prstGeom prst="straightConnector1">
            <a:avLst/>
          </a:prstGeom>
          <a:noFill/>
          <a:ln cap="flat" cmpd="sng" w="9525">
            <a:solidFill>
              <a:srgbClr val="351C75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92" name="Google Shape;792;p63"/>
          <p:cNvCxnSpPr/>
          <p:nvPr/>
        </p:nvCxnSpPr>
        <p:spPr>
          <a:xfrm flipH="1" rot="10800000">
            <a:off x="6970943" y="1739262"/>
            <a:ext cx="1371600" cy="923700"/>
          </a:xfrm>
          <a:prstGeom prst="straightConnector1">
            <a:avLst/>
          </a:prstGeom>
          <a:noFill/>
          <a:ln cap="flat" cmpd="sng" w="9525">
            <a:solidFill>
              <a:srgbClr val="351C75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793" name="Google Shape;793;p63"/>
          <p:cNvSpPr txBox="1"/>
          <p:nvPr/>
        </p:nvSpPr>
        <p:spPr>
          <a:xfrm>
            <a:off x="7431634" y="3510974"/>
            <a:ext cx="153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DC1 (on-prem) &amp; 2 Racks, 3 Nodes in each Rack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4" name="Google Shape;794;p63"/>
          <p:cNvSpPr txBox="1"/>
          <p:nvPr/>
        </p:nvSpPr>
        <p:spPr>
          <a:xfrm>
            <a:off x="5961865" y="4179678"/>
            <a:ext cx="224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venir"/>
              <a:buNone/>
            </a:pPr>
            <a:r>
              <a:rPr b="1" i="0" lang="en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Consistent Across on-premises and </a:t>
            </a:r>
            <a:r>
              <a:rPr b="1" lang="en" sz="1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AWS</a:t>
            </a:r>
            <a:r>
              <a:rPr b="1" i="0" lang="en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. Can tolerate up to 2 Rack failures or 1 DC failure (in RF = 5)</a:t>
            </a:r>
            <a:endParaRPr b="1" i="0" sz="10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5" name="Google Shape;795;p63"/>
          <p:cNvSpPr txBox="1"/>
          <p:nvPr/>
        </p:nvSpPr>
        <p:spPr>
          <a:xfrm>
            <a:off x="5285725" y="3515606"/>
            <a:ext cx="155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DC2 (on-prem) &amp; 2 Racks, 3 Nodes in each Rack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6" name="Google Shape;796;p63"/>
          <p:cNvSpPr txBox="1"/>
          <p:nvPr/>
        </p:nvSpPr>
        <p:spPr>
          <a:xfrm rot="-2045207">
            <a:off x="7378988" y="1689133"/>
            <a:ext cx="1309845" cy="230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AWS</a:t>
            </a:r>
            <a:r>
              <a:rPr i="0" lang="en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&amp; 1 AZ, 3 Nodes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7" name="Google Shape;797;p63"/>
          <p:cNvSpPr/>
          <p:nvPr/>
        </p:nvSpPr>
        <p:spPr>
          <a:xfrm>
            <a:off x="7519731" y="2655775"/>
            <a:ext cx="999600" cy="346500"/>
          </a:xfrm>
          <a:prstGeom prst="rect">
            <a:avLst/>
          </a:prstGeom>
          <a:solidFill>
            <a:srgbClr val="674EA7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63"/>
          <p:cNvSpPr/>
          <p:nvPr/>
        </p:nvSpPr>
        <p:spPr>
          <a:xfrm>
            <a:off x="7537377" y="3106559"/>
            <a:ext cx="999600" cy="346500"/>
          </a:xfrm>
          <a:prstGeom prst="rect">
            <a:avLst/>
          </a:prstGeom>
          <a:solidFill>
            <a:srgbClr val="674EA7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3"/>
          <p:cNvSpPr/>
          <p:nvPr/>
        </p:nvSpPr>
        <p:spPr>
          <a:xfrm>
            <a:off x="5405297" y="2673425"/>
            <a:ext cx="999600" cy="346500"/>
          </a:xfrm>
          <a:prstGeom prst="rect">
            <a:avLst/>
          </a:prstGeom>
          <a:solidFill>
            <a:srgbClr val="674EA7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63"/>
          <p:cNvSpPr/>
          <p:nvPr/>
        </p:nvSpPr>
        <p:spPr>
          <a:xfrm>
            <a:off x="5413308" y="3124208"/>
            <a:ext cx="999600" cy="346500"/>
          </a:xfrm>
          <a:prstGeom prst="rect">
            <a:avLst/>
          </a:prstGeom>
          <a:solidFill>
            <a:srgbClr val="674EA7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3"/>
          <p:cNvSpPr/>
          <p:nvPr/>
        </p:nvSpPr>
        <p:spPr>
          <a:xfrm>
            <a:off x="6525120" y="1738165"/>
            <a:ext cx="999600" cy="346500"/>
          </a:xfrm>
          <a:prstGeom prst="rect">
            <a:avLst/>
          </a:prstGeom>
          <a:solidFill>
            <a:srgbClr val="674EA7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2" name="Google Shape;80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0878" y="200859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63"/>
          <p:cNvSpPr/>
          <p:nvPr/>
        </p:nvSpPr>
        <p:spPr>
          <a:xfrm>
            <a:off x="7626774" y="2748681"/>
            <a:ext cx="192600" cy="1947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63"/>
          <p:cNvSpPr/>
          <p:nvPr/>
        </p:nvSpPr>
        <p:spPr>
          <a:xfrm>
            <a:off x="7904305" y="2748681"/>
            <a:ext cx="192600" cy="1947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63"/>
          <p:cNvSpPr/>
          <p:nvPr/>
        </p:nvSpPr>
        <p:spPr>
          <a:xfrm>
            <a:off x="8202686" y="2748681"/>
            <a:ext cx="192600" cy="1947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63"/>
          <p:cNvSpPr/>
          <p:nvPr/>
        </p:nvSpPr>
        <p:spPr>
          <a:xfrm>
            <a:off x="7644422" y="3209091"/>
            <a:ext cx="192600" cy="1947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63"/>
          <p:cNvSpPr/>
          <p:nvPr/>
        </p:nvSpPr>
        <p:spPr>
          <a:xfrm>
            <a:off x="7921953" y="3209091"/>
            <a:ext cx="192600" cy="1947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63"/>
          <p:cNvSpPr/>
          <p:nvPr/>
        </p:nvSpPr>
        <p:spPr>
          <a:xfrm>
            <a:off x="8220334" y="3209091"/>
            <a:ext cx="192600" cy="1947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63"/>
          <p:cNvSpPr/>
          <p:nvPr/>
        </p:nvSpPr>
        <p:spPr>
          <a:xfrm>
            <a:off x="5517235" y="2775955"/>
            <a:ext cx="192600" cy="1947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63"/>
          <p:cNvSpPr/>
          <p:nvPr/>
        </p:nvSpPr>
        <p:spPr>
          <a:xfrm>
            <a:off x="5794766" y="2775955"/>
            <a:ext cx="192600" cy="1947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3"/>
          <p:cNvSpPr/>
          <p:nvPr/>
        </p:nvSpPr>
        <p:spPr>
          <a:xfrm>
            <a:off x="6093147" y="2775955"/>
            <a:ext cx="192600" cy="1947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63"/>
          <p:cNvSpPr/>
          <p:nvPr/>
        </p:nvSpPr>
        <p:spPr>
          <a:xfrm>
            <a:off x="5526860" y="3209089"/>
            <a:ext cx="192600" cy="1947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63"/>
          <p:cNvSpPr/>
          <p:nvPr/>
        </p:nvSpPr>
        <p:spPr>
          <a:xfrm>
            <a:off x="5804391" y="3209089"/>
            <a:ext cx="192600" cy="1947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63"/>
          <p:cNvSpPr/>
          <p:nvPr/>
        </p:nvSpPr>
        <p:spPr>
          <a:xfrm>
            <a:off x="6102772" y="3209089"/>
            <a:ext cx="192600" cy="1947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63"/>
          <p:cNvSpPr/>
          <p:nvPr/>
        </p:nvSpPr>
        <p:spPr>
          <a:xfrm>
            <a:off x="6614517" y="1832676"/>
            <a:ext cx="192600" cy="1947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63"/>
          <p:cNvSpPr/>
          <p:nvPr/>
        </p:nvSpPr>
        <p:spPr>
          <a:xfrm>
            <a:off x="6892048" y="1840701"/>
            <a:ext cx="192600" cy="1947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63"/>
          <p:cNvSpPr/>
          <p:nvPr/>
        </p:nvSpPr>
        <p:spPr>
          <a:xfrm>
            <a:off x="7190429" y="1840700"/>
            <a:ext cx="192600" cy="1947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63"/>
          <p:cNvSpPr txBox="1"/>
          <p:nvPr/>
        </p:nvSpPr>
        <p:spPr>
          <a:xfrm>
            <a:off x="932675" y="4255875"/>
            <a:ext cx="27852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venir"/>
              <a:buNone/>
            </a:pPr>
            <a:r>
              <a:rPr b="1" i="0" lang="en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Consistent Across </a:t>
            </a:r>
            <a:r>
              <a:rPr b="1" lang="en" sz="1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Regions / AZ / Racks </a:t>
            </a:r>
            <a:endParaRPr b="1" sz="1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venir"/>
              <a:buNone/>
            </a:pPr>
            <a:r>
              <a:rPr b="1" lang="en" sz="1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Can tolerate 1 Region / AZ / Rack  failure </a:t>
            </a:r>
            <a:endParaRPr b="1" i="0" sz="10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9" name="Google Shape;819;p63"/>
          <p:cNvSpPr txBox="1"/>
          <p:nvPr>
            <p:ph idx="4294967295" type="title"/>
          </p:nvPr>
        </p:nvSpPr>
        <p:spPr>
          <a:xfrm>
            <a:off x="365750" y="162675"/>
            <a:ext cx="8666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</a:pPr>
            <a:r>
              <a:rPr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Resilient and strongly consistent across failure domains </a:t>
            </a:r>
            <a:endParaRPr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0" name="Google Shape;820;p63"/>
          <p:cNvSpPr txBox="1"/>
          <p:nvPr/>
        </p:nvSpPr>
        <p:spPr>
          <a:xfrm>
            <a:off x="557850" y="949925"/>
            <a:ext cx="304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Private / Public cloud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1" name="Google Shape;821;p63"/>
          <p:cNvSpPr txBox="1"/>
          <p:nvPr/>
        </p:nvSpPr>
        <p:spPr>
          <a:xfrm>
            <a:off x="5434650" y="949925"/>
            <a:ext cx="304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Hybrid cloud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22" name="Google Shape;822;p63"/>
          <p:cNvCxnSpPr/>
          <p:nvPr/>
        </p:nvCxnSpPr>
        <p:spPr>
          <a:xfrm>
            <a:off x="365760" y="637032"/>
            <a:ext cx="8427000" cy="0"/>
          </a:xfrm>
          <a:prstGeom prst="straightConnector1">
            <a:avLst/>
          </a:prstGeom>
          <a:noFill/>
          <a:ln cap="flat" cmpd="sng" w="9525">
            <a:solidFill>
              <a:srgbClr val="FF6E4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7" name="Google Shape;827;p64"/>
          <p:cNvCxnSpPr/>
          <p:nvPr/>
        </p:nvCxnSpPr>
        <p:spPr>
          <a:xfrm>
            <a:off x="1788066" y="2442823"/>
            <a:ext cx="0" cy="1371600"/>
          </a:xfrm>
          <a:prstGeom prst="straightConnector1">
            <a:avLst/>
          </a:prstGeom>
          <a:noFill/>
          <a:ln cap="flat" cmpd="sng" w="9525">
            <a:solidFill>
              <a:srgbClr val="0070C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28" name="Google Shape;828;p64"/>
          <p:cNvCxnSpPr/>
          <p:nvPr/>
        </p:nvCxnSpPr>
        <p:spPr>
          <a:xfrm rot="10800000">
            <a:off x="416465" y="1519127"/>
            <a:ext cx="1371600" cy="916500"/>
          </a:xfrm>
          <a:prstGeom prst="straightConnector1">
            <a:avLst/>
          </a:prstGeom>
          <a:noFill/>
          <a:ln cap="flat" cmpd="sng" w="9525">
            <a:solidFill>
              <a:srgbClr val="0070C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29" name="Google Shape;829;p64"/>
          <p:cNvCxnSpPr/>
          <p:nvPr/>
        </p:nvCxnSpPr>
        <p:spPr>
          <a:xfrm flipH="1" rot="10800000">
            <a:off x="1788066" y="1519123"/>
            <a:ext cx="1371600" cy="923700"/>
          </a:xfrm>
          <a:prstGeom prst="straightConnector1">
            <a:avLst/>
          </a:prstGeom>
          <a:noFill/>
          <a:ln cap="flat" cmpd="sng" w="9525">
            <a:solidFill>
              <a:srgbClr val="0070C0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830" name="Google Shape;830;p64"/>
          <p:cNvSpPr txBox="1"/>
          <p:nvPr/>
        </p:nvSpPr>
        <p:spPr>
          <a:xfrm>
            <a:off x="501006" y="979770"/>
            <a:ext cx="245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venir"/>
              <a:buNone/>
            </a:pPr>
            <a:r>
              <a:rPr i="0" lang="en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1. Single Region, Multi-Zone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1" name="Google Shape;831;p64"/>
          <p:cNvSpPr txBox="1"/>
          <p:nvPr/>
        </p:nvSpPr>
        <p:spPr>
          <a:xfrm>
            <a:off x="1253191" y="1495007"/>
            <a:ext cx="115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Availability Zone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2" name="Google Shape;832;p64"/>
          <p:cNvSpPr txBox="1"/>
          <p:nvPr/>
        </p:nvSpPr>
        <p:spPr>
          <a:xfrm>
            <a:off x="592329" y="3026911"/>
            <a:ext cx="115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Availability Zone 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3" name="Google Shape;833;p64"/>
          <p:cNvSpPr txBox="1"/>
          <p:nvPr/>
        </p:nvSpPr>
        <p:spPr>
          <a:xfrm>
            <a:off x="2122204" y="3026911"/>
            <a:ext cx="115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Availability Zone 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4" name="Google Shape;83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8374" y="1721081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64"/>
          <p:cNvSpPr txBox="1"/>
          <p:nvPr/>
        </p:nvSpPr>
        <p:spPr>
          <a:xfrm>
            <a:off x="866790" y="4035739"/>
            <a:ext cx="201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venir"/>
              <a:buNone/>
            </a:pPr>
            <a:r>
              <a:rPr b="1" i="0" lang="en" sz="10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Consistent Across Zones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venir"/>
              <a:buNone/>
            </a:pPr>
            <a:r>
              <a:rPr i="0" lang="en" sz="10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No WAN Latency But No Region-Level Failover/Repair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36" name="Google Shape;836;p64"/>
          <p:cNvCxnSpPr/>
          <p:nvPr/>
        </p:nvCxnSpPr>
        <p:spPr>
          <a:xfrm>
            <a:off x="4672641" y="2442823"/>
            <a:ext cx="0" cy="1371600"/>
          </a:xfrm>
          <a:prstGeom prst="straightConnector1">
            <a:avLst/>
          </a:prstGeom>
          <a:noFill/>
          <a:ln cap="flat" cmpd="sng" w="9525">
            <a:solidFill>
              <a:srgbClr val="7030A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37" name="Google Shape;837;p64"/>
          <p:cNvCxnSpPr/>
          <p:nvPr/>
        </p:nvCxnSpPr>
        <p:spPr>
          <a:xfrm rot="10800000">
            <a:off x="3301040" y="1519127"/>
            <a:ext cx="1371600" cy="916500"/>
          </a:xfrm>
          <a:prstGeom prst="straightConnector1">
            <a:avLst/>
          </a:prstGeom>
          <a:noFill/>
          <a:ln cap="flat" cmpd="sng" w="9525">
            <a:solidFill>
              <a:srgbClr val="7030A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38" name="Google Shape;838;p64"/>
          <p:cNvCxnSpPr/>
          <p:nvPr/>
        </p:nvCxnSpPr>
        <p:spPr>
          <a:xfrm flipH="1" rot="10800000">
            <a:off x="4672641" y="1519123"/>
            <a:ext cx="1371600" cy="923700"/>
          </a:xfrm>
          <a:prstGeom prst="straightConnector1">
            <a:avLst/>
          </a:prstGeom>
          <a:noFill/>
          <a:ln cap="flat" cmpd="sng" w="9525">
            <a:solidFill>
              <a:srgbClr val="7030A0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839" name="Google Shape;839;p64"/>
          <p:cNvSpPr txBox="1"/>
          <p:nvPr/>
        </p:nvSpPr>
        <p:spPr>
          <a:xfrm>
            <a:off x="3418953" y="979770"/>
            <a:ext cx="253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venir"/>
              <a:buNone/>
            </a:pPr>
            <a:r>
              <a:rPr i="0" lang="en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2. Single Cloud, Multi-Region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0" name="Google Shape;840;p64"/>
          <p:cNvSpPr txBox="1"/>
          <p:nvPr/>
        </p:nvSpPr>
        <p:spPr>
          <a:xfrm>
            <a:off x="4350278" y="1518286"/>
            <a:ext cx="644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Region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1" name="Google Shape;841;p64"/>
          <p:cNvSpPr txBox="1"/>
          <p:nvPr/>
        </p:nvSpPr>
        <p:spPr>
          <a:xfrm>
            <a:off x="3985117" y="3029125"/>
            <a:ext cx="644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Region 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2" name="Google Shape;842;p64"/>
          <p:cNvSpPr txBox="1"/>
          <p:nvPr/>
        </p:nvSpPr>
        <p:spPr>
          <a:xfrm>
            <a:off x="4980349" y="3029125"/>
            <a:ext cx="644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Region 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3" name="Google Shape;84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2949" y="1721081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64"/>
          <p:cNvSpPr txBox="1"/>
          <p:nvPr/>
        </p:nvSpPr>
        <p:spPr>
          <a:xfrm>
            <a:off x="3656555" y="4035739"/>
            <a:ext cx="222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venir"/>
              <a:buNone/>
            </a:pPr>
            <a:r>
              <a:rPr b="1" i="0" lang="en" sz="10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Consistent Across Regions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venir"/>
              <a:buNone/>
            </a:pPr>
            <a:r>
              <a:rPr i="0" lang="en" sz="10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with Auto Region-Level Failover/Repair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45" name="Google Shape;845;p64"/>
          <p:cNvCxnSpPr/>
          <p:nvPr/>
        </p:nvCxnSpPr>
        <p:spPr>
          <a:xfrm>
            <a:off x="7580552" y="2442823"/>
            <a:ext cx="0" cy="13716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46" name="Google Shape;846;p64"/>
          <p:cNvCxnSpPr/>
          <p:nvPr/>
        </p:nvCxnSpPr>
        <p:spPr>
          <a:xfrm rot="10800000">
            <a:off x="6208951" y="1519127"/>
            <a:ext cx="1371600" cy="9165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47" name="Google Shape;847;p64"/>
          <p:cNvCxnSpPr/>
          <p:nvPr/>
        </p:nvCxnSpPr>
        <p:spPr>
          <a:xfrm flipH="1" rot="10800000">
            <a:off x="7580552" y="1519123"/>
            <a:ext cx="1371600" cy="9237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848" name="Google Shape;848;p64"/>
          <p:cNvSpPr txBox="1"/>
          <p:nvPr/>
        </p:nvSpPr>
        <p:spPr>
          <a:xfrm>
            <a:off x="6341773" y="979770"/>
            <a:ext cx="245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venir"/>
              <a:buNone/>
            </a:pPr>
            <a:r>
              <a:rPr i="0" lang="en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3. Multi-Cloud, Multi-Region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9" name="Google Shape;849;p64"/>
          <p:cNvSpPr txBox="1"/>
          <p:nvPr/>
        </p:nvSpPr>
        <p:spPr>
          <a:xfrm>
            <a:off x="7283837" y="1485034"/>
            <a:ext cx="593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Cloud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0" name="Google Shape;850;p64"/>
          <p:cNvSpPr txBox="1"/>
          <p:nvPr/>
        </p:nvSpPr>
        <p:spPr>
          <a:xfrm>
            <a:off x="6894751" y="2986341"/>
            <a:ext cx="593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Cloud 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1" name="Google Shape;851;p64"/>
          <p:cNvSpPr txBox="1"/>
          <p:nvPr/>
        </p:nvSpPr>
        <p:spPr>
          <a:xfrm>
            <a:off x="7923351" y="3002967"/>
            <a:ext cx="593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Cloud 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2" name="Google Shape;85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0860" y="1721081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64"/>
          <p:cNvSpPr txBox="1"/>
          <p:nvPr/>
        </p:nvSpPr>
        <p:spPr>
          <a:xfrm>
            <a:off x="6571474" y="4035739"/>
            <a:ext cx="224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venir"/>
              <a:buNone/>
            </a:pPr>
            <a:r>
              <a:rPr b="1" i="0" lang="en" sz="10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Consistent Across Clouds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venir"/>
              <a:buNone/>
            </a:pPr>
            <a:r>
              <a:rPr i="0" lang="en" sz="10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with Auto Cloud-Level Failover/Repair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4" name="Google Shape;85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418" y="1457292"/>
            <a:ext cx="265736" cy="265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3696" y="1485456"/>
            <a:ext cx="268455" cy="268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53" y="2995755"/>
            <a:ext cx="265736" cy="265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8768" y="2995755"/>
            <a:ext cx="265736" cy="265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74115" y="3010314"/>
            <a:ext cx="268455" cy="268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1483" y="3010314"/>
            <a:ext cx="268455" cy="268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17253" y="1391007"/>
            <a:ext cx="338622" cy="338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08902" y="2899194"/>
            <a:ext cx="338622" cy="338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39578" y="2899194"/>
            <a:ext cx="338622" cy="338622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64"/>
          <p:cNvSpPr txBox="1"/>
          <p:nvPr>
            <p:ph type="title"/>
          </p:nvPr>
        </p:nvSpPr>
        <p:spPr>
          <a:xfrm>
            <a:off x="258000" y="41275"/>
            <a:ext cx="8628000" cy="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Resilient and strongly consistent across failure domains </a:t>
            </a:r>
            <a:endParaRPr/>
          </a:p>
        </p:txBody>
      </p:sp>
      <p:sp>
        <p:nvSpPr>
          <p:cNvPr id="864" name="Google Shape;864;p64"/>
          <p:cNvSpPr txBox="1"/>
          <p:nvPr>
            <p:ph idx="12" type="sldNum"/>
          </p:nvPr>
        </p:nvSpPr>
        <p:spPr>
          <a:xfrm>
            <a:off x="8745400" y="4865125"/>
            <a:ext cx="351900" cy="2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0" name="Google Shape;870;p65"/>
          <p:cNvCxnSpPr/>
          <p:nvPr/>
        </p:nvCxnSpPr>
        <p:spPr>
          <a:xfrm>
            <a:off x="2161937" y="2597800"/>
            <a:ext cx="0" cy="1371600"/>
          </a:xfrm>
          <a:prstGeom prst="straightConnector1">
            <a:avLst/>
          </a:prstGeom>
          <a:noFill/>
          <a:ln cap="flat" cmpd="sng" w="9525">
            <a:solidFill>
              <a:srgbClr val="0070C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71" name="Google Shape;871;p65"/>
          <p:cNvCxnSpPr/>
          <p:nvPr/>
        </p:nvCxnSpPr>
        <p:spPr>
          <a:xfrm rot="10800000">
            <a:off x="790336" y="1674104"/>
            <a:ext cx="1371600" cy="916500"/>
          </a:xfrm>
          <a:prstGeom prst="straightConnector1">
            <a:avLst/>
          </a:prstGeom>
          <a:noFill/>
          <a:ln cap="flat" cmpd="sng" w="9525">
            <a:solidFill>
              <a:srgbClr val="0070C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72" name="Google Shape;872;p65"/>
          <p:cNvCxnSpPr/>
          <p:nvPr/>
        </p:nvCxnSpPr>
        <p:spPr>
          <a:xfrm flipH="1" rot="10800000">
            <a:off x="2161937" y="1674100"/>
            <a:ext cx="1371600" cy="923700"/>
          </a:xfrm>
          <a:prstGeom prst="straightConnector1">
            <a:avLst/>
          </a:prstGeom>
          <a:noFill/>
          <a:ln cap="flat" cmpd="sng" w="9525">
            <a:solidFill>
              <a:srgbClr val="0070C0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873" name="Google Shape;873;p65"/>
          <p:cNvSpPr txBox="1"/>
          <p:nvPr/>
        </p:nvSpPr>
        <p:spPr>
          <a:xfrm>
            <a:off x="847481" y="966488"/>
            <a:ext cx="255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venir"/>
              <a:buNone/>
            </a:pPr>
            <a:r>
              <a:rPr i="0" lang="en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Master </a:t>
            </a: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Universe</a:t>
            </a:r>
            <a:r>
              <a:rPr i="0" lang="en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1 in Region 1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4" name="Google Shape;87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2245" y="1876058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65"/>
          <p:cNvSpPr txBox="1"/>
          <p:nvPr/>
        </p:nvSpPr>
        <p:spPr>
          <a:xfrm>
            <a:off x="314325" y="4137150"/>
            <a:ext cx="411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venir"/>
              <a:buNone/>
            </a:pPr>
            <a:r>
              <a:rPr i="0" lang="en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Consistent Across Zones</a:t>
            </a:r>
            <a:endParaRPr sz="120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venir"/>
              <a:buNone/>
            </a:pPr>
            <a:r>
              <a:rPr i="0" lang="en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No </a:t>
            </a:r>
            <a:r>
              <a:rPr lang="en" sz="120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Cross-Region</a:t>
            </a:r>
            <a:r>
              <a:rPr i="0" lang="en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 Latency for Both Writes &amp; Reads</a:t>
            </a:r>
            <a:endParaRPr sz="120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venir"/>
              <a:buNone/>
            </a:pPr>
            <a:r>
              <a:rPr b="1" i="0" lang="en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App Connects to Master </a:t>
            </a:r>
            <a:r>
              <a:rPr b="1" lang="en" sz="120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Universe</a:t>
            </a:r>
            <a:r>
              <a:rPr b="1" i="0" lang="en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 in Region 2 on </a:t>
            </a:r>
            <a:r>
              <a:rPr b="1" lang="en" sz="120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Failure</a:t>
            </a:r>
            <a:endParaRPr sz="120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76" name="Google Shape;876;p65"/>
          <p:cNvCxnSpPr/>
          <p:nvPr/>
        </p:nvCxnSpPr>
        <p:spPr>
          <a:xfrm>
            <a:off x="6822974" y="2614273"/>
            <a:ext cx="0" cy="1371600"/>
          </a:xfrm>
          <a:prstGeom prst="straightConnector1">
            <a:avLst/>
          </a:prstGeom>
          <a:noFill/>
          <a:ln cap="flat" cmpd="sng" w="9525">
            <a:solidFill>
              <a:srgbClr val="0070C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77" name="Google Shape;877;p65"/>
          <p:cNvCxnSpPr/>
          <p:nvPr/>
        </p:nvCxnSpPr>
        <p:spPr>
          <a:xfrm rot="10800000">
            <a:off x="5451373" y="1690577"/>
            <a:ext cx="1371600" cy="916500"/>
          </a:xfrm>
          <a:prstGeom prst="straightConnector1">
            <a:avLst/>
          </a:prstGeom>
          <a:noFill/>
          <a:ln cap="flat" cmpd="sng" w="9525">
            <a:solidFill>
              <a:srgbClr val="0070C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78" name="Google Shape;878;p65"/>
          <p:cNvCxnSpPr/>
          <p:nvPr/>
        </p:nvCxnSpPr>
        <p:spPr>
          <a:xfrm flipH="1" rot="10800000">
            <a:off x="6822974" y="1690573"/>
            <a:ext cx="1371600" cy="923700"/>
          </a:xfrm>
          <a:prstGeom prst="straightConnector1">
            <a:avLst/>
          </a:prstGeom>
          <a:noFill/>
          <a:ln cap="flat" cmpd="sng" w="9525">
            <a:solidFill>
              <a:srgbClr val="0070C0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879" name="Google Shape;879;p65"/>
          <p:cNvSpPr txBox="1"/>
          <p:nvPr/>
        </p:nvSpPr>
        <p:spPr>
          <a:xfrm>
            <a:off x="5384976" y="982950"/>
            <a:ext cx="275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venir"/>
              <a:buNone/>
            </a:pPr>
            <a:r>
              <a:rPr i="0" lang="en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Master </a:t>
            </a: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Universe</a:t>
            </a:r>
            <a:r>
              <a:rPr i="0" lang="en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2 in Region 2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0" name="Google Shape;88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3282" y="1892531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65"/>
          <p:cNvSpPr txBox="1"/>
          <p:nvPr/>
        </p:nvSpPr>
        <p:spPr>
          <a:xfrm>
            <a:off x="4623375" y="4137150"/>
            <a:ext cx="401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venir"/>
              <a:buNone/>
            </a:pPr>
            <a:r>
              <a:rPr i="0" lang="en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Consistent Across Zones</a:t>
            </a:r>
            <a:endParaRPr sz="120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venir"/>
              <a:buNone/>
            </a:pPr>
            <a:r>
              <a:rPr i="0" lang="en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No </a:t>
            </a:r>
            <a:r>
              <a:rPr lang="en" sz="120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Cross-Region</a:t>
            </a:r>
            <a:r>
              <a:rPr i="0" lang="en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 Latency for Both Writes &amp; Reads</a:t>
            </a:r>
            <a:endParaRPr sz="120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venir"/>
              <a:buNone/>
            </a:pPr>
            <a:r>
              <a:rPr b="1" i="0" lang="en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App Connects to Master </a:t>
            </a:r>
            <a:r>
              <a:rPr b="1" lang="en" sz="120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Universe</a:t>
            </a:r>
            <a:r>
              <a:rPr b="1" i="0" lang="en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 in Region 1 on </a:t>
            </a:r>
            <a:r>
              <a:rPr b="1" lang="en" sz="120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Failure</a:t>
            </a:r>
            <a:endParaRPr sz="120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2" name="Google Shape;882;p65"/>
          <p:cNvSpPr/>
          <p:nvPr/>
        </p:nvSpPr>
        <p:spPr>
          <a:xfrm>
            <a:off x="3425817" y="2250590"/>
            <a:ext cx="2251200" cy="916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4C11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venir"/>
              <a:buNone/>
            </a:pPr>
            <a:r>
              <a:rPr i="0" lang="en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Bidirectional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venir"/>
              <a:buNone/>
            </a:pPr>
            <a:r>
              <a:rPr i="0" lang="en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Async Replication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3" name="Google Shape;883;p65"/>
          <p:cNvSpPr txBox="1"/>
          <p:nvPr/>
        </p:nvSpPr>
        <p:spPr>
          <a:xfrm>
            <a:off x="998167" y="3182481"/>
            <a:ext cx="112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Availability Zone 2</a:t>
            </a:r>
            <a:endParaRPr sz="1400"/>
          </a:p>
        </p:txBody>
      </p:sp>
      <p:pic>
        <p:nvPicPr>
          <p:cNvPr id="884" name="Google Shape;884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371" y="3165029"/>
            <a:ext cx="265736" cy="265736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65"/>
          <p:cNvSpPr txBox="1"/>
          <p:nvPr/>
        </p:nvSpPr>
        <p:spPr>
          <a:xfrm>
            <a:off x="2460266" y="3182481"/>
            <a:ext cx="112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Availability Zone 3</a:t>
            </a:r>
            <a:endParaRPr sz="1400"/>
          </a:p>
        </p:txBody>
      </p:sp>
      <p:pic>
        <p:nvPicPr>
          <p:cNvPr id="886" name="Google Shape;88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8470" y="3165029"/>
            <a:ext cx="265736" cy="265736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65"/>
          <p:cNvSpPr txBox="1"/>
          <p:nvPr/>
        </p:nvSpPr>
        <p:spPr>
          <a:xfrm>
            <a:off x="5669199" y="3185435"/>
            <a:ext cx="112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Availability Zone 2</a:t>
            </a:r>
            <a:endParaRPr sz="1400"/>
          </a:p>
        </p:txBody>
      </p:sp>
      <p:pic>
        <p:nvPicPr>
          <p:cNvPr id="888" name="Google Shape;88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7403" y="3167983"/>
            <a:ext cx="265736" cy="265736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65"/>
          <p:cNvSpPr txBox="1"/>
          <p:nvPr/>
        </p:nvSpPr>
        <p:spPr>
          <a:xfrm>
            <a:off x="7131298" y="3185435"/>
            <a:ext cx="112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Availability Zone 3</a:t>
            </a:r>
            <a:endParaRPr sz="1400"/>
          </a:p>
        </p:txBody>
      </p:sp>
      <p:pic>
        <p:nvPicPr>
          <p:cNvPr id="890" name="Google Shape;89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9502" y="3167983"/>
            <a:ext cx="265736" cy="265736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65"/>
          <p:cNvSpPr txBox="1"/>
          <p:nvPr/>
        </p:nvSpPr>
        <p:spPr>
          <a:xfrm>
            <a:off x="1642853" y="1666457"/>
            <a:ext cx="115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Availability Zone 1</a:t>
            </a:r>
            <a:endParaRPr sz="1400"/>
          </a:p>
        </p:txBody>
      </p:sp>
      <p:pic>
        <p:nvPicPr>
          <p:cNvPr id="892" name="Google Shape;89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3080" y="1628742"/>
            <a:ext cx="265736" cy="265736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65"/>
          <p:cNvSpPr txBox="1"/>
          <p:nvPr/>
        </p:nvSpPr>
        <p:spPr>
          <a:xfrm>
            <a:off x="6333062" y="1666457"/>
            <a:ext cx="115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Availability Zone 1</a:t>
            </a:r>
            <a:endParaRPr sz="1400"/>
          </a:p>
        </p:txBody>
      </p:sp>
      <p:pic>
        <p:nvPicPr>
          <p:cNvPr id="894" name="Google Shape;894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3289" y="1628742"/>
            <a:ext cx="265736" cy="265736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65"/>
          <p:cNvSpPr txBox="1"/>
          <p:nvPr>
            <p:ph type="title"/>
          </p:nvPr>
        </p:nvSpPr>
        <p:spPr>
          <a:xfrm>
            <a:off x="258000" y="41275"/>
            <a:ext cx="8628000" cy="4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Multi-Master Deployments w/ xCluster Replication</a:t>
            </a:r>
            <a:endParaRPr/>
          </a:p>
        </p:txBody>
      </p:sp>
      <p:sp>
        <p:nvSpPr>
          <p:cNvPr id="896" name="Google Shape;896;p65"/>
          <p:cNvSpPr txBox="1"/>
          <p:nvPr>
            <p:ph idx="12" type="sldNum"/>
          </p:nvPr>
        </p:nvSpPr>
        <p:spPr>
          <a:xfrm>
            <a:off x="8745400" y="4865125"/>
            <a:ext cx="351900" cy="2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66"/>
          <p:cNvSpPr txBox="1"/>
          <p:nvPr>
            <p:ph type="title"/>
          </p:nvPr>
        </p:nvSpPr>
        <p:spPr>
          <a:xfrm>
            <a:off x="258000" y="41275"/>
            <a:ext cx="8628000" cy="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Postgres to Yugabyte Comparison</a:t>
            </a:r>
            <a:endParaRPr/>
          </a:p>
        </p:txBody>
      </p:sp>
      <p:sp>
        <p:nvSpPr>
          <p:cNvPr id="902" name="Google Shape;902;p66"/>
          <p:cNvSpPr txBox="1"/>
          <p:nvPr>
            <p:ph idx="12" type="sldNum"/>
          </p:nvPr>
        </p:nvSpPr>
        <p:spPr>
          <a:xfrm>
            <a:off x="8745400" y="4865125"/>
            <a:ext cx="351900" cy="2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/>
          </a:p>
        </p:txBody>
      </p:sp>
      <p:graphicFrame>
        <p:nvGraphicFramePr>
          <p:cNvPr id="903" name="Google Shape;903;p66"/>
          <p:cNvGraphicFramePr/>
          <p:nvPr/>
        </p:nvGraphicFramePr>
        <p:xfrm>
          <a:off x="163075" y="75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{8C320A30-DA61-4F86-B41D-036AC0DFDF44}</a:tableStyleId>
              </a:tblPr>
              <a:tblGrid>
                <a:gridCol w="2478025"/>
                <a:gridCol w="2815925"/>
                <a:gridCol w="3334050"/>
              </a:tblGrid>
              <a:tr h="27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PostgreSQL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YugabyteDB</a:t>
                      </a:r>
                      <a:endParaRPr b="1" sz="800"/>
                    </a:p>
                  </a:txBody>
                  <a:tcPr marT="63500" marB="63500" marR="63500" marL="63500"/>
                </a:tc>
              </a:tr>
              <a:tr h="27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Use-cases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OLTP, OLAP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OLTP, HTAP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7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Geospatial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Yes - PostGIS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No (PostGIS in roadmap)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</a:tr>
              <a:tr h="27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Use as serving tier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Not for use-cases requiring high read IOPS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Yes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55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Data replication across nodes / regions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Async replication</a:t>
                      </a:r>
                      <a:r>
                        <a:rPr lang="en" sz="800"/>
                        <a:t> only - master to replicas with unidirectional, multi-master using bidirectional 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Sync replication</a:t>
                      </a:r>
                      <a:r>
                        <a:rPr lang="en" sz="800"/>
                        <a:t> - auto replicate data to newly added nodes and globally stretched clusters.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Async replication</a:t>
                      </a:r>
                      <a:r>
                        <a:rPr lang="en" sz="800"/>
                        <a:t> - unidirectional and bidirectional replication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7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Scaling queries, data sets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No - </a:t>
                      </a:r>
                      <a:r>
                        <a:rPr b="1" lang="en" sz="800"/>
                        <a:t>vertical</a:t>
                      </a:r>
                      <a:r>
                        <a:rPr lang="en" sz="800"/>
                        <a:t> scaling only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Yes - vertical &amp; horizontal</a:t>
                      </a:r>
                      <a:r>
                        <a:rPr lang="en" sz="800"/>
                        <a:t> just add nodes to scale cluster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4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Scaling concurrent client connections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No - there is a limit on connections per node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Yes - add nodes to increase the number of connections possible, use larger clusters of smaller nodes.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7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HA - easy multi-zone deployment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No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Yes - deploy across zones with transactional guarantees, RPO=0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7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HA - handling unplanned outages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No - requires manual setup and intervention to ensure HA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Yes - queries are transparently handled by other nodes in cluster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4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HA - maintenance (software upgrades, config change, etc.)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No - requires manual steps to perform, issue for large deployments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Yes - transparently handled using rolling upgrades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4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Resilience - automatic repairs on failures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No - failures require manual intervention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Yes - on an extended node failure, data is automatically re-replicated to other nodes in the cluster 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7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Cloud-Native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No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Yes - run in public or private cloud, k8s, etc</a:t>
                      </a:r>
                      <a:endParaRPr sz="8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7"/>
          <p:cNvSpPr txBox="1"/>
          <p:nvPr/>
        </p:nvSpPr>
        <p:spPr>
          <a:xfrm>
            <a:off x="0" y="1664900"/>
            <a:ext cx="9144000" cy="13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Montserrat"/>
              <a:buNone/>
            </a:pPr>
            <a:r>
              <a:rPr b="1" lang="en" sz="3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Financial </a:t>
            </a:r>
            <a:endParaRPr b="1"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Montserrat"/>
              <a:buNone/>
            </a:pPr>
            <a:r>
              <a:rPr b="1" lang="en" sz="3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Customers</a:t>
            </a:r>
            <a:endParaRPr b="1"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16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YugabyteDB </a:t>
            </a:r>
            <a:r>
              <a:rPr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Key Features</a:t>
            </a:r>
            <a:endParaRPr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32"/>
          <p:cNvSpPr txBox="1"/>
          <p:nvPr>
            <p:ph idx="12" type="sldNum"/>
          </p:nvPr>
        </p:nvSpPr>
        <p:spPr>
          <a:xfrm>
            <a:off x="8745400" y="4865125"/>
            <a:ext cx="351900" cy="2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/>
          </a:p>
        </p:txBody>
      </p:sp>
      <p:cxnSp>
        <p:nvCxnSpPr>
          <p:cNvPr id="180" name="Google Shape;180;p32"/>
          <p:cNvCxnSpPr/>
          <p:nvPr/>
        </p:nvCxnSpPr>
        <p:spPr>
          <a:xfrm>
            <a:off x="365760" y="543307"/>
            <a:ext cx="8427000" cy="0"/>
          </a:xfrm>
          <a:prstGeom prst="straightConnector1">
            <a:avLst/>
          </a:prstGeom>
          <a:noFill/>
          <a:ln cap="flat" cmpd="sng" w="9525">
            <a:solidFill>
              <a:srgbClr val="FF6E4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1" name="Google Shape;181;p32"/>
          <p:cNvGrpSpPr/>
          <p:nvPr/>
        </p:nvGrpSpPr>
        <p:grpSpPr>
          <a:xfrm>
            <a:off x="2294175" y="976575"/>
            <a:ext cx="2386200" cy="3392600"/>
            <a:chOff x="185713" y="900375"/>
            <a:chExt cx="2386200" cy="3392600"/>
          </a:xfrm>
        </p:grpSpPr>
        <p:grpSp>
          <p:nvGrpSpPr>
            <p:cNvPr id="182" name="Google Shape;182;p32"/>
            <p:cNvGrpSpPr/>
            <p:nvPr/>
          </p:nvGrpSpPr>
          <p:grpSpPr>
            <a:xfrm>
              <a:off x="526574" y="900375"/>
              <a:ext cx="1823376" cy="273001"/>
              <a:chOff x="526574" y="900375"/>
              <a:chExt cx="1823376" cy="273001"/>
            </a:xfrm>
          </p:grpSpPr>
          <p:sp>
            <p:nvSpPr>
              <p:cNvPr id="183" name="Google Shape;183;p32"/>
              <p:cNvSpPr txBox="1"/>
              <p:nvPr/>
            </p:nvSpPr>
            <p:spPr>
              <a:xfrm>
                <a:off x="710150" y="900375"/>
                <a:ext cx="1639800" cy="27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8575" lIns="68575" spcFirstLastPara="1" rIns="68575" wrap="square" tIns="685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351C75"/>
                    </a:solidFill>
                    <a:latin typeface="Lato"/>
                    <a:ea typeface="Lato"/>
                    <a:cs typeface="Lato"/>
                    <a:sym typeface="Lato"/>
                  </a:rPr>
                  <a:t>Resilience &amp; HA</a:t>
                </a:r>
                <a:endParaRPr b="1">
                  <a:solidFill>
                    <a:srgbClr val="351C75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pic>
            <p:nvPicPr>
              <p:cNvPr id="184" name="Google Shape;184;p3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26574" y="900376"/>
                <a:ext cx="273019" cy="273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5" name="Google Shape;185;p32"/>
            <p:cNvSpPr txBox="1"/>
            <p:nvPr/>
          </p:nvSpPr>
          <p:spPr>
            <a:xfrm>
              <a:off x="185713" y="2451875"/>
              <a:ext cx="2386200" cy="184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107950" lvl="0" marL="1143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800"/>
                <a:buChar char="○"/>
              </a:pPr>
              <a:r>
                <a:rPr lang="en" sz="800">
                  <a:solidFill>
                    <a:srgbClr val="222222"/>
                  </a:solidFill>
                  <a:highlight>
                    <a:schemeClr val="lt1"/>
                  </a:highlight>
                </a:rPr>
                <a:t>Survives multiple failures - nodes, zones, regions/data centers</a:t>
              </a:r>
              <a:endParaRPr sz="800">
                <a:solidFill>
                  <a:srgbClr val="222222"/>
                </a:solidFill>
                <a:highlight>
                  <a:schemeClr val="lt1"/>
                </a:highlight>
              </a:endParaRPr>
            </a:p>
            <a:p>
              <a:pPr indent="-107950" lvl="0" marL="114300" marR="0" rtl="0" algn="l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222222"/>
                </a:buClr>
                <a:buSzPts val="800"/>
                <a:buChar char="○"/>
              </a:pPr>
              <a:r>
                <a:rPr lang="en" sz="800">
                  <a:solidFill>
                    <a:srgbClr val="222222"/>
                  </a:solidFill>
                  <a:highlight>
                    <a:schemeClr val="lt1"/>
                  </a:highlight>
                </a:rPr>
                <a:t>Auto-heals with re-replication</a:t>
              </a:r>
              <a:endParaRPr sz="800">
                <a:solidFill>
                  <a:srgbClr val="222222"/>
                </a:solidFill>
                <a:highlight>
                  <a:schemeClr val="lt1"/>
                </a:highlight>
              </a:endParaRPr>
            </a:p>
            <a:p>
              <a:pPr indent="-107950" lvl="0" marL="114300" marR="0" rtl="0" algn="l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222222"/>
                </a:buClr>
                <a:buSzPts val="800"/>
                <a:buChar char="○"/>
              </a:pPr>
              <a:r>
                <a:rPr lang="en" sz="800">
                  <a:solidFill>
                    <a:srgbClr val="222222"/>
                  </a:solidFill>
                  <a:highlight>
                    <a:schemeClr val="lt1"/>
                  </a:highlight>
                </a:rPr>
                <a:t>Zero-downtime upgrades &amp; security patching</a:t>
              </a:r>
              <a:endParaRPr sz="800">
                <a:solidFill>
                  <a:srgbClr val="222222"/>
                </a:solidFill>
                <a:highlight>
                  <a:schemeClr val="lt1"/>
                </a:highlight>
              </a:endParaRPr>
            </a:p>
            <a:p>
              <a:pPr indent="-107950" lvl="0" marL="114300" marR="0" rtl="0" algn="l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222222"/>
                </a:buClr>
                <a:buSzPts val="800"/>
                <a:buChar char="○"/>
              </a:pPr>
              <a:r>
                <a:rPr lang="en" sz="800">
                  <a:solidFill>
                    <a:srgbClr val="222222"/>
                  </a:solidFill>
                  <a:highlight>
                    <a:schemeClr val="lt1"/>
                  </a:highlight>
                </a:rPr>
                <a:t>Proven in real-world scenarios at scale</a:t>
              </a:r>
              <a:endParaRPr sz="800">
                <a:solidFill>
                  <a:srgbClr val="222222"/>
                </a:solidFill>
                <a:highlight>
                  <a:schemeClr val="lt1"/>
                </a:highlight>
              </a:endParaRPr>
            </a:p>
            <a:p>
              <a:pPr indent="-107950" lvl="0" marL="114300" marR="0" rtl="0" algn="l">
                <a:lnSpc>
                  <a:spcPct val="115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222222"/>
                </a:buClr>
                <a:buSzPts val="800"/>
                <a:buChar char="○"/>
              </a:pPr>
              <a:r>
                <a:rPr lang="en" sz="800">
                  <a:solidFill>
                    <a:srgbClr val="222222"/>
                  </a:solidFill>
                  <a:highlight>
                    <a:schemeClr val="lt1"/>
                  </a:highlight>
                </a:rPr>
                <a:t>Eg: Sep’19 Plume continued handling billions ops/day during AWS outage of EU zone. Multiple rolling upgrades and cluster expansions</a:t>
              </a:r>
              <a:endParaRPr i="1" sz="800">
                <a:solidFill>
                  <a:srgbClr val="222222"/>
                </a:solidFill>
                <a:highlight>
                  <a:schemeClr val="lt1"/>
                </a:highlight>
              </a:endParaRPr>
            </a:p>
          </p:txBody>
        </p:sp>
      </p:grpSp>
      <p:cxnSp>
        <p:nvCxnSpPr>
          <p:cNvPr id="186" name="Google Shape;186;p32"/>
          <p:cNvCxnSpPr/>
          <p:nvPr/>
        </p:nvCxnSpPr>
        <p:spPr>
          <a:xfrm>
            <a:off x="4586150" y="975675"/>
            <a:ext cx="1800" cy="3140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32"/>
          <p:cNvCxnSpPr/>
          <p:nvPr/>
        </p:nvCxnSpPr>
        <p:spPr>
          <a:xfrm>
            <a:off x="6872150" y="975675"/>
            <a:ext cx="1800" cy="3140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32"/>
          <p:cNvCxnSpPr/>
          <p:nvPr/>
        </p:nvCxnSpPr>
        <p:spPr>
          <a:xfrm>
            <a:off x="2300157" y="1001700"/>
            <a:ext cx="1800" cy="3140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9" name="Google Shape;189;p32"/>
          <p:cNvGrpSpPr/>
          <p:nvPr/>
        </p:nvGrpSpPr>
        <p:grpSpPr>
          <a:xfrm>
            <a:off x="6848107" y="976575"/>
            <a:ext cx="2279268" cy="3354100"/>
            <a:chOff x="4562107" y="976575"/>
            <a:chExt cx="2279268" cy="3354100"/>
          </a:xfrm>
        </p:grpSpPr>
        <p:pic>
          <p:nvPicPr>
            <p:cNvPr id="190" name="Google Shape;190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82678" y="1012725"/>
              <a:ext cx="260550" cy="2615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1" name="Google Shape;191;p32"/>
            <p:cNvGrpSpPr/>
            <p:nvPr/>
          </p:nvGrpSpPr>
          <p:grpSpPr>
            <a:xfrm>
              <a:off x="4568275" y="976575"/>
              <a:ext cx="2273100" cy="3354100"/>
              <a:chOff x="116467" y="900375"/>
              <a:chExt cx="2273100" cy="3354100"/>
            </a:xfrm>
          </p:grpSpPr>
          <p:sp>
            <p:nvSpPr>
              <p:cNvPr id="192" name="Google Shape;192;p32"/>
              <p:cNvSpPr txBox="1"/>
              <p:nvPr/>
            </p:nvSpPr>
            <p:spPr>
              <a:xfrm>
                <a:off x="116467" y="2413375"/>
                <a:ext cx="2273100" cy="184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107950" lvl="0" marL="11430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222"/>
                  </a:buClr>
                  <a:buSzPts val="800"/>
                  <a:buChar char="○"/>
                </a:pPr>
                <a:r>
                  <a:rPr lang="en" sz="800">
                    <a:solidFill>
                      <a:srgbClr val="222222"/>
                    </a:solidFill>
                    <a:highlight>
                      <a:schemeClr val="lt1"/>
                    </a:highlight>
                  </a:rPr>
                  <a:t>Distribute data across zones, regions or clouds with ACID consistency</a:t>
                </a:r>
                <a:endParaRPr sz="800">
                  <a:solidFill>
                    <a:srgbClr val="222222"/>
                  </a:solidFill>
                  <a:highlight>
                    <a:schemeClr val="lt1"/>
                  </a:highlight>
                </a:endParaRPr>
              </a:p>
              <a:p>
                <a:pPr indent="-107950" lvl="0" marL="114300" marR="0" rtl="0" algn="l">
                  <a:lnSpc>
                    <a:spcPct val="115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222222"/>
                  </a:buClr>
                  <a:buSzPts val="800"/>
                  <a:buChar char="○"/>
                </a:pPr>
                <a:r>
                  <a:rPr lang="en" sz="800">
                    <a:solidFill>
                      <a:srgbClr val="222222"/>
                    </a:solidFill>
                    <a:highlight>
                      <a:schemeClr val="lt1"/>
                    </a:highlight>
                  </a:rPr>
                  <a:t>Most complete global replication features of any database: sync, async, geo-partitioning, hybrid deployments</a:t>
                </a:r>
                <a:endParaRPr sz="800">
                  <a:solidFill>
                    <a:srgbClr val="222222"/>
                  </a:solidFill>
                  <a:highlight>
                    <a:schemeClr val="lt1"/>
                  </a:highlight>
                </a:endParaRPr>
              </a:p>
              <a:p>
                <a:pPr indent="-107950" lvl="0" marL="114300" marR="0" rtl="0" algn="l">
                  <a:lnSpc>
                    <a:spcPct val="115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222222"/>
                  </a:buClr>
                  <a:buSzPts val="800"/>
                  <a:buChar char="○"/>
                </a:pPr>
                <a:r>
                  <a:rPr lang="en" sz="800">
                    <a:solidFill>
                      <a:srgbClr val="222222"/>
                    </a:solidFill>
                    <a:highlight>
                      <a:schemeClr val="lt1"/>
                    </a:highlight>
                  </a:rPr>
                  <a:t>Move data closer to customers and comply with regulations like GDPR</a:t>
                </a:r>
                <a:endParaRPr sz="800">
                  <a:solidFill>
                    <a:srgbClr val="222222"/>
                  </a:solidFill>
                  <a:highlight>
                    <a:schemeClr val="lt1"/>
                  </a:highlight>
                </a:endParaRPr>
              </a:p>
              <a:p>
                <a:pPr indent="-107950" lvl="0" marL="114300" marR="0" rtl="0" algn="l">
                  <a:lnSpc>
                    <a:spcPct val="115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222222"/>
                  </a:buClr>
                  <a:buSzPts val="800"/>
                  <a:buChar char="○"/>
                </a:pPr>
                <a:r>
                  <a:rPr lang="en" sz="800">
                    <a:solidFill>
                      <a:srgbClr val="222222"/>
                    </a:solidFill>
                    <a:highlight>
                      <a:schemeClr val="lt1"/>
                    </a:highlight>
                  </a:rPr>
                  <a:t>Example: </a:t>
                </a:r>
                <a:r>
                  <a:rPr i="1" lang="en" sz="800">
                    <a:solidFill>
                      <a:srgbClr val="222222"/>
                    </a:solidFill>
                    <a:highlight>
                      <a:schemeClr val="lt1"/>
                    </a:highlight>
                  </a:rPr>
                  <a:t>Admiral geo-distributed data  across 5 regions and 3 continents to improve user experience by achieving &lt; 3ms read latencies</a:t>
                </a:r>
                <a:endParaRPr i="1" sz="800">
                  <a:solidFill>
                    <a:srgbClr val="222222"/>
                  </a:solidFill>
                  <a:highlight>
                    <a:schemeClr val="lt1"/>
                  </a:highlight>
                </a:endParaRPr>
              </a:p>
            </p:txBody>
          </p:sp>
          <p:sp>
            <p:nvSpPr>
              <p:cNvPr id="193" name="Google Shape;193;p32"/>
              <p:cNvSpPr txBox="1"/>
              <p:nvPr/>
            </p:nvSpPr>
            <p:spPr>
              <a:xfrm>
                <a:off x="652586" y="900375"/>
                <a:ext cx="1639800" cy="27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351C75"/>
                    </a:solidFill>
                    <a:latin typeface="Lato"/>
                    <a:ea typeface="Lato"/>
                    <a:cs typeface="Lato"/>
                    <a:sym typeface="Lato"/>
                  </a:rPr>
                  <a:t>Geo-Distribution</a:t>
                </a:r>
                <a:endParaRPr b="1">
                  <a:solidFill>
                    <a:srgbClr val="351C75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194" name="Google Shape;194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62107" y="1279749"/>
              <a:ext cx="2273124" cy="1205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oogle Shape;195;p32"/>
          <p:cNvGrpSpPr/>
          <p:nvPr/>
        </p:nvGrpSpPr>
        <p:grpSpPr>
          <a:xfrm>
            <a:off x="4588950" y="976575"/>
            <a:ext cx="2386200" cy="3228824"/>
            <a:chOff x="2302950" y="976575"/>
            <a:chExt cx="2386200" cy="3228824"/>
          </a:xfrm>
        </p:grpSpPr>
        <p:grpSp>
          <p:nvGrpSpPr>
            <p:cNvPr id="196" name="Google Shape;196;p32"/>
            <p:cNvGrpSpPr/>
            <p:nvPr/>
          </p:nvGrpSpPr>
          <p:grpSpPr>
            <a:xfrm>
              <a:off x="2302950" y="976575"/>
              <a:ext cx="2386200" cy="3228824"/>
              <a:chOff x="213342" y="900375"/>
              <a:chExt cx="2386200" cy="3228824"/>
            </a:xfrm>
          </p:grpSpPr>
          <p:sp>
            <p:nvSpPr>
              <p:cNvPr id="197" name="Google Shape;197;p32"/>
              <p:cNvSpPr txBox="1"/>
              <p:nvPr/>
            </p:nvSpPr>
            <p:spPr>
              <a:xfrm>
                <a:off x="524767" y="900375"/>
                <a:ext cx="1898400" cy="27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351C75"/>
                    </a:solidFill>
                    <a:latin typeface="Lato"/>
                    <a:ea typeface="Lato"/>
                    <a:cs typeface="Lato"/>
                    <a:sym typeface="Lato"/>
                  </a:rPr>
                  <a:t>Horizontal Scalability</a:t>
                </a:r>
                <a:endParaRPr b="1">
                  <a:solidFill>
                    <a:srgbClr val="351C75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98" name="Google Shape;198;p32"/>
              <p:cNvSpPr txBox="1"/>
              <p:nvPr/>
            </p:nvSpPr>
            <p:spPr>
              <a:xfrm>
                <a:off x="213342" y="2445599"/>
                <a:ext cx="2386200" cy="168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107950" lvl="0" marL="11430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222"/>
                  </a:buClr>
                  <a:buSzPts val="800"/>
                  <a:buChar char="○"/>
                </a:pPr>
                <a:r>
                  <a:rPr lang="en" sz="800">
                    <a:solidFill>
                      <a:srgbClr val="222222"/>
                    </a:solidFill>
                    <a:highlight>
                      <a:schemeClr val="lt1"/>
                    </a:highlight>
                  </a:rPr>
                  <a:t>Billions of ops/day, hundreds of TB</a:t>
                </a:r>
                <a:endParaRPr sz="800">
                  <a:solidFill>
                    <a:srgbClr val="222222"/>
                  </a:solidFill>
                  <a:highlight>
                    <a:schemeClr val="lt1"/>
                  </a:highlight>
                </a:endParaRPr>
              </a:p>
              <a:p>
                <a:pPr indent="-107950" lvl="0" marL="114300" marR="0" rtl="0" algn="l">
                  <a:lnSpc>
                    <a:spcPct val="115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222222"/>
                  </a:buClr>
                  <a:buSzPts val="800"/>
                  <a:buChar char="○"/>
                </a:pPr>
                <a:r>
                  <a:rPr lang="en" sz="800">
                    <a:solidFill>
                      <a:srgbClr val="222222"/>
                    </a:solidFill>
                    <a:highlight>
                      <a:schemeClr val="lt1"/>
                    </a:highlight>
                  </a:rPr>
                  <a:t>Scale queries, storage and connections by adding nodes</a:t>
                </a:r>
                <a:endParaRPr sz="800">
                  <a:solidFill>
                    <a:srgbClr val="222222"/>
                  </a:solidFill>
                  <a:highlight>
                    <a:schemeClr val="lt1"/>
                  </a:highlight>
                </a:endParaRPr>
              </a:p>
              <a:p>
                <a:pPr indent="-107950" lvl="0" marL="114300" marR="0" rtl="0" algn="l">
                  <a:lnSpc>
                    <a:spcPct val="115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222222"/>
                  </a:buClr>
                  <a:buSzPts val="800"/>
                  <a:buChar char="○"/>
                </a:pPr>
                <a:r>
                  <a:rPr lang="en" sz="800">
                    <a:solidFill>
                      <a:srgbClr val="222222"/>
                    </a:solidFill>
                    <a:highlight>
                      <a:schemeClr val="lt1"/>
                    </a:highlight>
                  </a:rPr>
                  <a:t>Reliably scale-out and scale-in on demand with large datasets without impacting the running application</a:t>
                </a:r>
                <a:endParaRPr sz="800">
                  <a:solidFill>
                    <a:srgbClr val="222222"/>
                  </a:solidFill>
                  <a:highlight>
                    <a:schemeClr val="lt1"/>
                  </a:highlight>
                </a:endParaRPr>
              </a:p>
              <a:p>
                <a:pPr indent="-107950" lvl="0" marL="114300" marR="0" rtl="0" algn="l">
                  <a:lnSpc>
                    <a:spcPct val="115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222222"/>
                  </a:buClr>
                  <a:buSzPts val="800"/>
                  <a:buChar char="○"/>
                </a:pPr>
                <a:r>
                  <a:rPr lang="en" sz="800">
                    <a:solidFill>
                      <a:srgbClr val="222222"/>
                    </a:solidFill>
                    <a:highlight>
                      <a:schemeClr val="lt1"/>
                    </a:highlight>
                  </a:rPr>
                  <a:t>Example: Kroger and Narvar scale-out YugabyteDB to handle peak traffic (Black Friday and Cyber Monday), can scale-in after holiday season</a:t>
                </a:r>
                <a:endParaRPr sz="800">
                  <a:solidFill>
                    <a:srgbClr val="222222"/>
                  </a:solidFill>
                  <a:highlight>
                    <a:schemeClr val="lt1"/>
                  </a:highlight>
                </a:endParaRPr>
              </a:p>
            </p:txBody>
          </p:sp>
        </p:grpSp>
        <p:pic>
          <p:nvPicPr>
            <p:cNvPr id="199" name="Google Shape;199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84777" y="1344900"/>
              <a:ext cx="1934700" cy="113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361425" y="976575"/>
              <a:ext cx="303200" cy="303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1" name="Google Shape;20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2100" y="1259150"/>
            <a:ext cx="1742051" cy="1268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32"/>
          <p:cNvGrpSpPr/>
          <p:nvPr/>
        </p:nvGrpSpPr>
        <p:grpSpPr>
          <a:xfrm>
            <a:off x="16950" y="976575"/>
            <a:ext cx="2362050" cy="3090800"/>
            <a:chOff x="258119" y="900375"/>
            <a:chExt cx="2362050" cy="3090800"/>
          </a:xfrm>
        </p:grpSpPr>
        <p:grpSp>
          <p:nvGrpSpPr>
            <p:cNvPr id="203" name="Google Shape;203;p32"/>
            <p:cNvGrpSpPr/>
            <p:nvPr/>
          </p:nvGrpSpPr>
          <p:grpSpPr>
            <a:xfrm>
              <a:off x="524362" y="900375"/>
              <a:ext cx="2095807" cy="1501700"/>
              <a:chOff x="524362" y="900375"/>
              <a:chExt cx="2095807" cy="1501700"/>
            </a:xfrm>
          </p:grpSpPr>
          <p:sp>
            <p:nvSpPr>
              <p:cNvPr id="204" name="Google Shape;204;p32"/>
              <p:cNvSpPr txBox="1"/>
              <p:nvPr/>
            </p:nvSpPr>
            <p:spPr>
              <a:xfrm>
                <a:off x="524369" y="900375"/>
                <a:ext cx="2095800" cy="27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351C75"/>
                    </a:solidFill>
                    <a:latin typeface="Lato"/>
                    <a:ea typeface="Lato"/>
                    <a:cs typeface="Lato"/>
                    <a:sym typeface="Lato"/>
                  </a:rPr>
                  <a:t>PostgreSQL Compatible</a:t>
                </a:r>
                <a:endParaRPr b="1">
                  <a:solidFill>
                    <a:srgbClr val="351C75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pic>
            <p:nvPicPr>
              <p:cNvPr id="205" name="Google Shape;205;p32"/>
              <p:cNvPicPr preferRelativeResize="0"/>
              <p:nvPr/>
            </p:nvPicPr>
            <p:blipFill rotWithShape="1">
              <a:blip r:embed="rId9">
                <a:alphaModFix/>
              </a:blip>
              <a:srcRect b="0" l="51941" r="0" t="22510"/>
              <a:stretch/>
            </p:blipFill>
            <p:spPr>
              <a:xfrm>
                <a:off x="524362" y="1287550"/>
                <a:ext cx="1849599" cy="111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6" name="Google Shape;206;p32"/>
            <p:cNvSpPr txBox="1"/>
            <p:nvPr/>
          </p:nvSpPr>
          <p:spPr>
            <a:xfrm>
              <a:off x="258119" y="2478275"/>
              <a:ext cx="2208900" cy="15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107950" lvl="0" marL="1143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800"/>
                <a:buChar char="○"/>
              </a:pPr>
              <a:r>
                <a:rPr lang="en" sz="800">
                  <a:solidFill>
                    <a:srgbClr val="222222"/>
                  </a:solidFill>
                  <a:highlight>
                    <a:schemeClr val="lt1"/>
                  </a:highlight>
                </a:rPr>
                <a:t>Reuses the query layer of PostgreSQL</a:t>
              </a:r>
              <a:endParaRPr sz="800">
                <a:solidFill>
                  <a:srgbClr val="222222"/>
                </a:solidFill>
                <a:highlight>
                  <a:schemeClr val="lt1"/>
                </a:highlight>
              </a:endParaRPr>
            </a:p>
            <a:p>
              <a:pPr indent="-107950" lvl="0" marL="114300" marR="0" rtl="0" algn="l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222222"/>
                </a:buClr>
                <a:buSzPts val="800"/>
                <a:buChar char="○"/>
              </a:pPr>
              <a:r>
                <a:rPr lang="en" sz="800">
                  <a:solidFill>
                    <a:srgbClr val="222222"/>
                  </a:solidFill>
                  <a:highlight>
                    <a:schemeClr val="lt1"/>
                  </a:highlight>
                </a:rPr>
                <a:t>Offers advanced features (triggers, stored procedures, partial indexes, security, etc) </a:t>
              </a:r>
              <a:endParaRPr sz="800">
                <a:solidFill>
                  <a:srgbClr val="222222"/>
                </a:solidFill>
                <a:highlight>
                  <a:schemeClr val="lt1"/>
                </a:highlight>
              </a:endParaRPr>
            </a:p>
            <a:p>
              <a:pPr indent="-107950" lvl="0" marL="114300" marR="0" rtl="0" algn="l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222222"/>
                </a:buClr>
                <a:buSzPts val="800"/>
                <a:buChar char="○"/>
              </a:pPr>
              <a:r>
                <a:rPr lang="en" sz="800">
                  <a:solidFill>
                    <a:srgbClr val="222222"/>
                  </a:solidFill>
                  <a:highlight>
                    <a:schemeClr val="lt1"/>
                  </a:highlight>
                </a:rPr>
                <a:t>Build / modernize apps with high agility</a:t>
              </a:r>
              <a:endParaRPr sz="800">
                <a:solidFill>
                  <a:srgbClr val="222222"/>
                </a:solidFill>
                <a:highlight>
                  <a:schemeClr val="lt1"/>
                </a:highlight>
              </a:endParaRPr>
            </a:p>
            <a:p>
              <a:pPr indent="-107950" lvl="0" marL="114300" marR="0" rtl="0" algn="l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222222"/>
                </a:buClr>
                <a:buSzPts val="800"/>
                <a:buChar char="○"/>
              </a:pPr>
              <a:r>
                <a:rPr lang="en" sz="800">
                  <a:solidFill>
                    <a:srgbClr val="222222"/>
                  </a:solidFill>
                  <a:highlight>
                    <a:schemeClr val="lt1"/>
                  </a:highlight>
                </a:rPr>
                <a:t>Developers get instantly productive</a:t>
              </a:r>
              <a:endParaRPr sz="800">
                <a:solidFill>
                  <a:srgbClr val="222222"/>
                </a:solidFill>
                <a:highlight>
                  <a:schemeClr val="lt1"/>
                </a:highlight>
              </a:endParaRPr>
            </a:p>
            <a:p>
              <a:pPr indent="-107950" lvl="0" marL="114300" marR="0" rtl="0" algn="l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222222"/>
                </a:buClr>
                <a:buSzPts val="800"/>
                <a:buChar char="○"/>
              </a:pPr>
              <a:r>
                <a:rPr lang="en" sz="800">
                  <a:solidFill>
                    <a:srgbClr val="222222"/>
                  </a:solidFill>
                  <a:highlight>
                    <a:schemeClr val="lt1"/>
                  </a:highlight>
                </a:rPr>
                <a:t>Migrate legacy DBs to the cloud (Oracle / RAC, SQL Server, DB2)</a:t>
              </a:r>
              <a:endParaRPr sz="800">
                <a:solidFill>
                  <a:srgbClr val="222222"/>
                </a:solidFill>
                <a:highlight>
                  <a:schemeClr val="lt1"/>
                </a:highlight>
              </a:endParaRPr>
            </a:p>
            <a:p>
              <a:pPr indent="-107950" lvl="0" marL="114300" marR="0" rtl="0" algn="l">
                <a:lnSpc>
                  <a:spcPct val="115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222222"/>
                </a:buClr>
                <a:buSzPts val="800"/>
                <a:buChar char="○"/>
              </a:pPr>
              <a:r>
                <a:rPr lang="en" sz="800">
                  <a:solidFill>
                    <a:srgbClr val="222222"/>
                  </a:solidFill>
                  <a:highlight>
                    <a:schemeClr val="lt1"/>
                  </a:highlight>
                </a:rPr>
                <a:t>Example: A large bank</a:t>
              </a:r>
              <a:r>
                <a:rPr lang="en" sz="800">
                  <a:solidFill>
                    <a:srgbClr val="222222"/>
                  </a:solidFill>
                  <a:highlight>
                    <a:schemeClr val="lt1"/>
                  </a:highlight>
                </a:rPr>
                <a:t> </a:t>
              </a:r>
              <a:r>
                <a:rPr lang="en" sz="800">
                  <a:solidFill>
                    <a:srgbClr val="222222"/>
                  </a:solidFill>
                  <a:highlight>
                    <a:schemeClr val="lt1"/>
                  </a:highlight>
                </a:rPr>
                <a:t>migrated from DB2, Justuno from SQL Server</a:t>
              </a:r>
              <a:endParaRPr sz="800">
                <a:solidFill>
                  <a:srgbClr val="222222"/>
                </a:solidFill>
                <a:highlight>
                  <a:schemeClr val="lt1"/>
                </a:highlight>
              </a:endParaRPr>
            </a:p>
          </p:txBody>
        </p:sp>
      </p:grpSp>
      <p:pic>
        <p:nvPicPr>
          <p:cNvPr id="207" name="Google Shape;207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848" y="975675"/>
            <a:ext cx="351900" cy="3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8"/>
          <p:cNvSpPr txBox="1"/>
          <p:nvPr>
            <p:ph type="title"/>
          </p:nvPr>
        </p:nvSpPr>
        <p:spPr>
          <a:xfrm>
            <a:off x="258000" y="41275"/>
            <a:ext cx="8628000" cy="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Multinational Financial Services Company</a:t>
            </a:r>
            <a:endParaRPr/>
          </a:p>
        </p:txBody>
      </p:sp>
      <p:sp>
        <p:nvSpPr>
          <p:cNvPr id="914" name="Google Shape;914;p68"/>
          <p:cNvSpPr txBox="1"/>
          <p:nvPr>
            <p:ph idx="12" type="sldNum"/>
          </p:nvPr>
        </p:nvSpPr>
        <p:spPr>
          <a:xfrm>
            <a:off x="8745400" y="4865125"/>
            <a:ext cx="351900" cy="2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/>
          </a:p>
        </p:txBody>
      </p:sp>
      <p:sp>
        <p:nvSpPr>
          <p:cNvPr id="915" name="Google Shape;915;p68"/>
          <p:cNvSpPr txBox="1"/>
          <p:nvPr>
            <p:ph idx="4294967295" type="body"/>
          </p:nvPr>
        </p:nvSpPr>
        <p:spPr>
          <a:xfrm>
            <a:off x="152400" y="2944725"/>
            <a:ext cx="4734900" cy="16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YB powering  website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Customer and Account Management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Untether mainframe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Move to distributed computing for both application and database layers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6" name="Google Shape;91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7075"/>
            <a:ext cx="3838625" cy="21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68"/>
          <p:cNvSpPr txBox="1"/>
          <p:nvPr>
            <p:ph idx="4294967295" type="body"/>
          </p:nvPr>
        </p:nvSpPr>
        <p:spPr>
          <a:xfrm>
            <a:off x="5526925" y="764625"/>
            <a:ext cx="35064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Reasons Yugabyte was chosen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2500"/>
              </a:spcBef>
              <a:spcAft>
                <a:spcPts val="250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8" name="Google Shape;918;p68"/>
          <p:cNvSpPr txBox="1"/>
          <p:nvPr/>
        </p:nvSpPr>
        <p:spPr>
          <a:xfrm>
            <a:off x="4800179" y="1214375"/>
            <a:ext cx="767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41"/>
                </a:solidFill>
                <a:latin typeface="Lato"/>
                <a:ea typeface="Lato"/>
                <a:cs typeface="Lato"/>
                <a:sym typeface="Lato"/>
              </a:rPr>
              <a:t>Low Latency</a:t>
            </a:r>
            <a:endParaRPr b="1" sz="800">
              <a:solidFill>
                <a:srgbClr val="00004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9" name="Google Shape;919;p68"/>
          <p:cNvSpPr txBox="1"/>
          <p:nvPr/>
        </p:nvSpPr>
        <p:spPr>
          <a:xfrm>
            <a:off x="6858463" y="1240072"/>
            <a:ext cx="6885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41"/>
                </a:solidFill>
                <a:latin typeface="Lato"/>
                <a:ea typeface="Lato"/>
                <a:cs typeface="Lato"/>
                <a:sym typeface="Lato"/>
              </a:rPr>
              <a:t>Scalability</a:t>
            </a:r>
            <a:endParaRPr b="1" sz="800">
              <a:solidFill>
                <a:srgbClr val="00004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0" name="Google Shape;920;p68"/>
          <p:cNvSpPr txBox="1"/>
          <p:nvPr/>
        </p:nvSpPr>
        <p:spPr>
          <a:xfrm>
            <a:off x="6351350" y="1982788"/>
            <a:ext cx="920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41"/>
                </a:solidFill>
                <a:latin typeface="Lato"/>
                <a:ea typeface="Lato"/>
                <a:cs typeface="Lato"/>
                <a:sym typeface="Lato"/>
              </a:rPr>
              <a:t>TCO</a:t>
            </a:r>
            <a:endParaRPr b="1" sz="800">
              <a:solidFill>
                <a:srgbClr val="00004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1" name="Google Shape;921;p68"/>
          <p:cNvSpPr txBox="1"/>
          <p:nvPr/>
        </p:nvSpPr>
        <p:spPr>
          <a:xfrm>
            <a:off x="7886038" y="1168763"/>
            <a:ext cx="8103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41"/>
                </a:solidFill>
                <a:latin typeface="Lato"/>
                <a:ea typeface="Lato"/>
                <a:cs typeface="Lato"/>
                <a:sym typeface="Lato"/>
              </a:rPr>
              <a:t>Geo Distribution</a:t>
            </a:r>
            <a:endParaRPr b="1" sz="800">
              <a:solidFill>
                <a:srgbClr val="00004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2" name="Google Shape;9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786" y="1457073"/>
            <a:ext cx="311878" cy="311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4929" y="1475444"/>
            <a:ext cx="292438" cy="293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3271" y="1457086"/>
            <a:ext cx="311878" cy="311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38200" y="2281421"/>
            <a:ext cx="346975" cy="346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2875" y="1457063"/>
            <a:ext cx="311900" cy="311921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68"/>
          <p:cNvSpPr txBox="1"/>
          <p:nvPr/>
        </p:nvSpPr>
        <p:spPr>
          <a:xfrm>
            <a:off x="5864979" y="1141175"/>
            <a:ext cx="767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41"/>
                </a:solidFill>
                <a:latin typeface="Lato"/>
                <a:ea typeface="Lato"/>
                <a:cs typeface="Lato"/>
                <a:sym typeface="Lato"/>
              </a:rPr>
              <a:t>Cloud Independent</a:t>
            </a:r>
            <a:endParaRPr b="1" sz="800">
              <a:solidFill>
                <a:srgbClr val="00004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8" name="Google Shape;928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88375" y="2242275"/>
            <a:ext cx="425275" cy="425275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68"/>
          <p:cNvSpPr txBox="1"/>
          <p:nvPr/>
        </p:nvSpPr>
        <p:spPr>
          <a:xfrm>
            <a:off x="5317167" y="1955200"/>
            <a:ext cx="767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41"/>
                </a:solidFill>
                <a:latin typeface="Lato"/>
                <a:ea typeface="Lato"/>
                <a:cs typeface="Lato"/>
                <a:sym typeface="Lato"/>
              </a:rPr>
              <a:t>Cloud Native</a:t>
            </a:r>
            <a:endParaRPr b="1" sz="800">
              <a:solidFill>
                <a:srgbClr val="00004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0" name="Google Shape;930;p68"/>
          <p:cNvSpPr txBox="1"/>
          <p:nvPr/>
        </p:nvSpPr>
        <p:spPr>
          <a:xfrm>
            <a:off x="7538525" y="1982788"/>
            <a:ext cx="920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41"/>
                </a:solidFill>
                <a:latin typeface="Lato"/>
                <a:ea typeface="Lato"/>
                <a:cs typeface="Lato"/>
                <a:sym typeface="Lato"/>
              </a:rPr>
              <a:t>HA/Resilience</a:t>
            </a:r>
            <a:endParaRPr b="1" sz="800">
              <a:solidFill>
                <a:srgbClr val="00004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31" name="Google Shape;931;p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13525" y="2268853"/>
            <a:ext cx="370725" cy="372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69"/>
          <p:cNvSpPr txBox="1"/>
          <p:nvPr>
            <p:ph type="title"/>
          </p:nvPr>
        </p:nvSpPr>
        <p:spPr>
          <a:xfrm>
            <a:off x="311700" y="185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Financial Services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7" name="Google Shape;937;p69"/>
          <p:cNvSpPr txBox="1"/>
          <p:nvPr>
            <p:ph idx="2" type="body"/>
          </p:nvPr>
        </p:nvSpPr>
        <p:spPr>
          <a:xfrm>
            <a:off x="6900" y="3142150"/>
            <a:ext cx="4473300" cy="16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Provides market data as APIs and microservices.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Tick by tick and bid/ask data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Customers include BlackRock, Charles Schwab, TIAA, and SoFi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8" name="Google Shape;938;p69"/>
          <p:cNvSpPr txBox="1"/>
          <p:nvPr>
            <p:ph idx="12" type="sldNum"/>
          </p:nvPr>
        </p:nvSpPr>
        <p:spPr>
          <a:xfrm>
            <a:off x="8745400" y="4865125"/>
            <a:ext cx="351900" cy="2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/>
          </a:p>
        </p:txBody>
      </p:sp>
      <p:sp>
        <p:nvSpPr>
          <p:cNvPr id="939" name="Google Shape;939;p69"/>
          <p:cNvSpPr txBox="1"/>
          <p:nvPr>
            <p:ph idx="1" type="body"/>
          </p:nvPr>
        </p:nvSpPr>
        <p:spPr>
          <a:xfrm>
            <a:off x="5590950" y="1180800"/>
            <a:ext cx="3506400" cy="29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&lt; 10ms for batch writes &amp; range queries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25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10B ops per day; 60 TB dataset; handling 200K+ transactions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/ sec at peak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25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Multiple AZs, multiple regions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2500"/>
              </a:spcBef>
              <a:spcAft>
                <a:spcPts val="250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Achieved lower TCO and complexity by replacing Redis and AWS RDS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0" name="Google Shape;94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5225"/>
            <a:ext cx="221975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69"/>
          <p:cNvPicPr preferRelativeResize="0"/>
          <p:nvPr/>
        </p:nvPicPr>
        <p:blipFill rotWithShape="1">
          <a:blip r:embed="rId4">
            <a:alphaModFix/>
          </a:blip>
          <a:srcRect b="12286" l="0" r="0" t="12286"/>
          <a:stretch/>
        </p:blipFill>
        <p:spPr>
          <a:xfrm>
            <a:off x="395175" y="978550"/>
            <a:ext cx="3969001" cy="203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2" name="Google Shape;942;p69"/>
          <p:cNvGrpSpPr/>
          <p:nvPr/>
        </p:nvGrpSpPr>
        <p:grpSpPr>
          <a:xfrm>
            <a:off x="4755988" y="1171700"/>
            <a:ext cx="920700" cy="2553250"/>
            <a:chOff x="4814238" y="1126825"/>
            <a:chExt cx="920700" cy="2553250"/>
          </a:xfrm>
        </p:grpSpPr>
        <p:sp>
          <p:nvSpPr>
            <p:cNvPr id="943" name="Google Shape;943;p69"/>
            <p:cNvSpPr txBox="1"/>
            <p:nvPr/>
          </p:nvSpPr>
          <p:spPr>
            <a:xfrm>
              <a:off x="4853104" y="1126825"/>
              <a:ext cx="767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41"/>
                  </a:solidFill>
                  <a:latin typeface="Lato"/>
                  <a:ea typeface="Lato"/>
                  <a:cs typeface="Lato"/>
                  <a:sym typeface="Lato"/>
                </a:rPr>
                <a:t>Low Latency</a:t>
              </a:r>
              <a:endParaRPr b="1" sz="800">
                <a:solidFill>
                  <a:srgbClr val="00004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44" name="Google Shape;944;p69"/>
            <p:cNvSpPr txBox="1"/>
            <p:nvPr/>
          </p:nvSpPr>
          <p:spPr>
            <a:xfrm>
              <a:off x="4947888" y="1711647"/>
              <a:ext cx="6885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41"/>
                  </a:solidFill>
                  <a:latin typeface="Lato"/>
                  <a:ea typeface="Lato"/>
                  <a:cs typeface="Lato"/>
                  <a:sym typeface="Lato"/>
                </a:rPr>
                <a:t>Scalability</a:t>
              </a:r>
              <a:endParaRPr b="1" sz="800">
                <a:solidFill>
                  <a:srgbClr val="00004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45" name="Google Shape;945;p69"/>
            <p:cNvSpPr txBox="1"/>
            <p:nvPr/>
          </p:nvSpPr>
          <p:spPr>
            <a:xfrm>
              <a:off x="4814238" y="3094588"/>
              <a:ext cx="9207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41"/>
                  </a:solidFill>
                  <a:latin typeface="Lato"/>
                  <a:ea typeface="Lato"/>
                  <a:cs typeface="Lato"/>
                  <a:sym typeface="Lato"/>
                </a:rPr>
                <a:t>TCO</a:t>
              </a:r>
              <a:endParaRPr b="1" sz="800">
                <a:solidFill>
                  <a:srgbClr val="00004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46" name="Google Shape;946;p69"/>
            <p:cNvSpPr txBox="1"/>
            <p:nvPr/>
          </p:nvSpPr>
          <p:spPr>
            <a:xfrm>
              <a:off x="4887013" y="2402813"/>
              <a:ext cx="8103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41"/>
                  </a:solidFill>
                  <a:latin typeface="Lato"/>
                  <a:ea typeface="Lato"/>
                  <a:cs typeface="Lato"/>
                  <a:sym typeface="Lato"/>
                </a:rPr>
                <a:t>Geo Distribution</a:t>
              </a:r>
              <a:endParaRPr b="1" sz="800">
                <a:solidFill>
                  <a:srgbClr val="00004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947" name="Google Shape;947;p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36211" y="1928648"/>
              <a:ext cx="311878" cy="311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8" name="Google Shape;948;p6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45904" y="2709494"/>
              <a:ext cx="292438" cy="2935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9" name="Google Shape;949;p6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36196" y="1369536"/>
              <a:ext cx="311878" cy="311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0" name="Google Shape;950;p6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101138" y="3333083"/>
              <a:ext cx="346975" cy="3469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70"/>
          <p:cNvSpPr txBox="1"/>
          <p:nvPr/>
        </p:nvSpPr>
        <p:spPr>
          <a:xfrm>
            <a:off x="0" y="1664900"/>
            <a:ext cx="9144000" cy="13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Montserrat"/>
              <a:buNone/>
            </a:pPr>
            <a:r>
              <a:rPr b="1" lang="en" sz="3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Support</a:t>
            </a: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71"/>
          <p:cNvSpPr txBox="1"/>
          <p:nvPr>
            <p:ph type="title"/>
          </p:nvPr>
        </p:nvSpPr>
        <p:spPr>
          <a:xfrm>
            <a:off x="311700" y="194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support.yugabyte.com</a:t>
            </a:r>
            <a:endParaRPr/>
          </a:p>
        </p:txBody>
      </p:sp>
      <p:sp>
        <p:nvSpPr>
          <p:cNvPr id="961" name="Google Shape;961;p71"/>
          <p:cNvSpPr txBox="1"/>
          <p:nvPr>
            <p:ph idx="12" type="sldNum"/>
          </p:nvPr>
        </p:nvSpPr>
        <p:spPr>
          <a:xfrm>
            <a:off x="8745400" y="4865125"/>
            <a:ext cx="351900" cy="2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/>
          </a:p>
        </p:txBody>
      </p:sp>
      <p:sp>
        <p:nvSpPr>
          <p:cNvPr id="962" name="Google Shape;962;p71"/>
          <p:cNvSpPr txBox="1"/>
          <p:nvPr/>
        </p:nvSpPr>
        <p:spPr>
          <a:xfrm>
            <a:off x="445750" y="680100"/>
            <a:ext cx="77775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Dedicated support team in covering all of NA region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Expanding internationally, with centers in EMEA and APJ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24x7 on call for production down issues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72"/>
          <p:cNvSpPr txBox="1"/>
          <p:nvPr>
            <p:ph type="title"/>
          </p:nvPr>
        </p:nvSpPr>
        <p:spPr>
          <a:xfrm>
            <a:off x="311700" y="194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Severity Levels and Response Times</a:t>
            </a:r>
            <a:endParaRPr/>
          </a:p>
        </p:txBody>
      </p:sp>
      <p:sp>
        <p:nvSpPr>
          <p:cNvPr id="968" name="Google Shape;968;p72"/>
          <p:cNvSpPr txBox="1"/>
          <p:nvPr>
            <p:ph idx="12" type="sldNum"/>
          </p:nvPr>
        </p:nvSpPr>
        <p:spPr>
          <a:xfrm>
            <a:off x="8745400" y="4865125"/>
            <a:ext cx="351900" cy="2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/>
          </a:p>
        </p:txBody>
      </p:sp>
      <p:graphicFrame>
        <p:nvGraphicFramePr>
          <p:cNvPr id="969" name="Google Shape;969;p72"/>
          <p:cNvGraphicFramePr/>
          <p:nvPr/>
        </p:nvGraphicFramePr>
        <p:xfrm>
          <a:off x="209675" y="76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{654EDA80-2B11-4B93-A55C-9DCE033B00B9}</a:tableStyleId>
              </a:tblPr>
              <a:tblGrid>
                <a:gridCol w="4362325"/>
                <a:gridCol w="43623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Severity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Target Response Time &amp; Effort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chemeClr val="dk1"/>
                          </a:solidFill>
                          <a:highlight>
                            <a:srgbClr val="F9FAFC"/>
                          </a:highlight>
                        </a:rPr>
                        <a:t>Severity One means Customer’s production server or other mission critical system(s) are down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Hour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chemeClr val="dk1"/>
                          </a:solidFill>
                          <a:highlight>
                            <a:srgbClr val="F9FAFC"/>
                          </a:highlight>
                        </a:rPr>
                        <a:t>Severity Two means that major functionality is severely impaired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 Business Hours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chemeClr val="dk1"/>
                          </a:solidFill>
                          <a:highlight>
                            <a:srgbClr val="F9FAFC"/>
                          </a:highlight>
                        </a:rPr>
                        <a:t>Severity Three means a partial, non-critical loss of functionality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 Business Hours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chemeClr val="dk1"/>
                          </a:solidFill>
                          <a:highlight>
                            <a:srgbClr val="F9FAFC"/>
                          </a:highlight>
                        </a:rPr>
                        <a:t>Severity Four means general usage questions and cosmetic issues, including errors in the Documentation</a:t>
                      </a:r>
                      <a:endParaRPr sz="1350">
                        <a:solidFill>
                          <a:schemeClr val="dk1"/>
                        </a:solidFill>
                        <a:highlight>
                          <a:srgbClr val="F9FAFC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Next Business Day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70" name="Google Shape;970;p72"/>
          <p:cNvSpPr txBox="1"/>
          <p:nvPr/>
        </p:nvSpPr>
        <p:spPr>
          <a:xfrm>
            <a:off x="209675" y="3826250"/>
            <a:ext cx="436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https://www.yugabyte.com/support-policy/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73"/>
          <p:cNvSpPr txBox="1"/>
          <p:nvPr/>
        </p:nvSpPr>
        <p:spPr>
          <a:xfrm>
            <a:off x="0" y="1664900"/>
            <a:ext cx="9144000" cy="13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Montserrat"/>
              <a:buNone/>
            </a:pPr>
            <a:r>
              <a:rPr b="1" lang="en" sz="3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Monitoring/Administration</a:t>
            </a: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74"/>
          <p:cNvSpPr txBox="1"/>
          <p:nvPr/>
        </p:nvSpPr>
        <p:spPr>
          <a:xfrm>
            <a:off x="253100" y="3207500"/>
            <a:ext cx="51273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Management platform for building your private DBaaS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Cloud Native deployments on public &amp; private clouds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Robust automation for Day 2 ops (Backups/recovery, scale up/down, rolling upgrades)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1" name="Google Shape;981;p74"/>
          <p:cNvSpPr txBox="1"/>
          <p:nvPr>
            <p:ph type="title"/>
          </p:nvPr>
        </p:nvSpPr>
        <p:spPr>
          <a:xfrm>
            <a:off x="253091" y="205980"/>
            <a:ext cx="8633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Montserrat"/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Introduction to Yugabyte Platform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82" name="Google Shape;982;p74"/>
          <p:cNvCxnSpPr/>
          <p:nvPr/>
        </p:nvCxnSpPr>
        <p:spPr>
          <a:xfrm>
            <a:off x="365760" y="543307"/>
            <a:ext cx="8427000" cy="0"/>
          </a:xfrm>
          <a:prstGeom prst="straightConnector1">
            <a:avLst/>
          </a:prstGeom>
          <a:noFill/>
          <a:ln cap="flat" cmpd="sng" w="9525">
            <a:solidFill>
              <a:srgbClr val="FF6E4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83" name="Google Shape;98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338" y="543300"/>
            <a:ext cx="7224624" cy="25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74"/>
          <p:cNvSpPr txBox="1"/>
          <p:nvPr/>
        </p:nvSpPr>
        <p:spPr>
          <a:xfrm>
            <a:off x="5462525" y="2929050"/>
            <a:ext cx="51273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Built-in monitoring and alerts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Configuration &amp; change management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24/7 Technical Support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75"/>
          <p:cNvSpPr txBox="1"/>
          <p:nvPr>
            <p:ph type="title"/>
          </p:nvPr>
        </p:nvSpPr>
        <p:spPr>
          <a:xfrm>
            <a:off x="311700" y="194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Deploy on </a:t>
            </a:r>
            <a:r>
              <a:rPr lang="en">
                <a:solidFill>
                  <a:srgbClr val="351C75"/>
                </a:solidFill>
              </a:rPr>
              <a:t>e</a:t>
            </a:r>
            <a:r>
              <a:rPr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very Cloud/Container</a:t>
            </a:r>
            <a:endParaRPr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0" name="Google Shape;990;p75"/>
          <p:cNvSpPr txBox="1"/>
          <p:nvPr>
            <p:ph idx="12" type="sldNum"/>
          </p:nvPr>
        </p:nvSpPr>
        <p:spPr>
          <a:xfrm>
            <a:off x="8745400" y="4865125"/>
            <a:ext cx="351900" cy="2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/>
          </a:p>
        </p:txBody>
      </p:sp>
      <p:cxnSp>
        <p:nvCxnSpPr>
          <p:cNvPr id="991" name="Google Shape;991;p75"/>
          <p:cNvCxnSpPr/>
          <p:nvPr/>
        </p:nvCxnSpPr>
        <p:spPr>
          <a:xfrm>
            <a:off x="365760" y="713232"/>
            <a:ext cx="8427000" cy="0"/>
          </a:xfrm>
          <a:prstGeom prst="straightConnector1">
            <a:avLst/>
          </a:prstGeom>
          <a:noFill/>
          <a:ln cap="flat" cmpd="sng" w="9525">
            <a:solidFill>
              <a:srgbClr val="FF6E4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92" name="Google Shape;9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275" y="766975"/>
            <a:ext cx="7280896" cy="3985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76"/>
          <p:cNvSpPr txBox="1"/>
          <p:nvPr>
            <p:ph type="title"/>
          </p:nvPr>
        </p:nvSpPr>
        <p:spPr>
          <a:xfrm>
            <a:off x="258000" y="41275"/>
            <a:ext cx="8628000" cy="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Manage and monitor universes</a:t>
            </a:r>
            <a:endParaRPr/>
          </a:p>
        </p:txBody>
      </p:sp>
      <p:sp>
        <p:nvSpPr>
          <p:cNvPr id="998" name="Google Shape;998;p76"/>
          <p:cNvSpPr txBox="1"/>
          <p:nvPr>
            <p:ph idx="12" type="sldNum"/>
          </p:nvPr>
        </p:nvSpPr>
        <p:spPr>
          <a:xfrm>
            <a:off x="8745400" y="4865125"/>
            <a:ext cx="351900" cy="2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/>
          </a:p>
        </p:txBody>
      </p:sp>
      <p:pic>
        <p:nvPicPr>
          <p:cNvPr id="999" name="Google Shape;99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25" y="980925"/>
            <a:ext cx="7293625" cy="370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77"/>
          <p:cNvSpPr txBox="1"/>
          <p:nvPr>
            <p:ph type="title"/>
          </p:nvPr>
        </p:nvSpPr>
        <p:spPr>
          <a:xfrm>
            <a:off x="258000" y="41275"/>
            <a:ext cx="8628000" cy="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Metrics - SQL Ops and Latency</a:t>
            </a:r>
            <a:endParaRPr/>
          </a:p>
        </p:txBody>
      </p:sp>
      <p:sp>
        <p:nvSpPr>
          <p:cNvPr id="1005" name="Google Shape;1005;p77"/>
          <p:cNvSpPr txBox="1"/>
          <p:nvPr>
            <p:ph idx="12" type="sldNum"/>
          </p:nvPr>
        </p:nvSpPr>
        <p:spPr>
          <a:xfrm>
            <a:off x="8745400" y="4865125"/>
            <a:ext cx="351900" cy="2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/>
          </a:p>
        </p:txBody>
      </p:sp>
      <p:pic>
        <p:nvPicPr>
          <p:cNvPr id="1006" name="Google Shape;100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25" y="604350"/>
            <a:ext cx="8246478" cy="432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/>
        </p:nvSpPr>
        <p:spPr>
          <a:xfrm>
            <a:off x="0" y="1664900"/>
            <a:ext cx="9144000" cy="13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Montserrat"/>
              <a:buNone/>
            </a:pPr>
            <a:r>
              <a:rPr b="1" lang="en" sz="405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Architecture</a:t>
            </a:r>
            <a:endParaRPr b="1" sz="405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78"/>
          <p:cNvSpPr txBox="1"/>
          <p:nvPr>
            <p:ph type="title"/>
          </p:nvPr>
        </p:nvSpPr>
        <p:spPr>
          <a:xfrm>
            <a:off x="258000" y="41275"/>
            <a:ext cx="8628000" cy="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Metrics - Nodes</a:t>
            </a:r>
            <a:endParaRPr/>
          </a:p>
        </p:txBody>
      </p:sp>
      <p:sp>
        <p:nvSpPr>
          <p:cNvPr id="1012" name="Google Shape;1012;p78"/>
          <p:cNvSpPr txBox="1"/>
          <p:nvPr>
            <p:ph idx="12" type="sldNum"/>
          </p:nvPr>
        </p:nvSpPr>
        <p:spPr>
          <a:xfrm>
            <a:off x="8745400" y="4865125"/>
            <a:ext cx="351900" cy="2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/>
          </a:p>
        </p:txBody>
      </p:sp>
      <p:pic>
        <p:nvPicPr>
          <p:cNvPr id="1013" name="Google Shape;101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7075"/>
            <a:ext cx="8839201" cy="404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79"/>
          <p:cNvSpPr txBox="1"/>
          <p:nvPr>
            <p:ph type="title"/>
          </p:nvPr>
        </p:nvSpPr>
        <p:spPr>
          <a:xfrm>
            <a:off x="258000" y="41275"/>
            <a:ext cx="8628000" cy="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Metrics - DocDB</a:t>
            </a:r>
            <a:endParaRPr/>
          </a:p>
        </p:txBody>
      </p:sp>
      <p:sp>
        <p:nvSpPr>
          <p:cNvPr id="1019" name="Google Shape;1019;p79"/>
          <p:cNvSpPr txBox="1"/>
          <p:nvPr>
            <p:ph idx="12" type="sldNum"/>
          </p:nvPr>
        </p:nvSpPr>
        <p:spPr>
          <a:xfrm>
            <a:off x="8745400" y="4865125"/>
            <a:ext cx="351900" cy="2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/>
          </a:p>
        </p:txBody>
      </p:sp>
      <p:pic>
        <p:nvPicPr>
          <p:cNvPr id="1020" name="Google Shape;102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226" y="137137"/>
            <a:ext cx="6289550" cy="48692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/>
          <p:nvPr/>
        </p:nvSpPr>
        <p:spPr>
          <a:xfrm>
            <a:off x="4516775" y="896000"/>
            <a:ext cx="4455300" cy="359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4"/>
          <p:cNvSpPr txBox="1"/>
          <p:nvPr>
            <p:ph type="title"/>
          </p:nvPr>
        </p:nvSpPr>
        <p:spPr>
          <a:xfrm>
            <a:off x="311700" y="18288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219" name="Google Shape;219;p34"/>
          <p:cNvSpPr txBox="1"/>
          <p:nvPr>
            <p:ph idx="12" type="sldNum"/>
          </p:nvPr>
        </p:nvSpPr>
        <p:spPr>
          <a:xfrm>
            <a:off x="8472458" y="4773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0" name="Google Shape;220;p34"/>
          <p:cNvGrpSpPr/>
          <p:nvPr/>
        </p:nvGrpSpPr>
        <p:grpSpPr>
          <a:xfrm>
            <a:off x="4738075" y="1988811"/>
            <a:ext cx="1802100" cy="1362289"/>
            <a:chOff x="6726425" y="1922886"/>
            <a:chExt cx="1802100" cy="1362289"/>
          </a:xfrm>
        </p:grpSpPr>
        <p:sp>
          <p:nvSpPr>
            <p:cNvPr id="221" name="Google Shape;221;p34"/>
            <p:cNvSpPr/>
            <p:nvPr/>
          </p:nvSpPr>
          <p:spPr>
            <a:xfrm>
              <a:off x="6896200" y="2375038"/>
              <a:ext cx="422100" cy="814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7429600" y="2375038"/>
              <a:ext cx="422100" cy="814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3" name="Google Shape;223;p34"/>
            <p:cNvSpPr/>
            <p:nvPr/>
          </p:nvSpPr>
          <p:spPr>
            <a:xfrm>
              <a:off x="7963000" y="2375038"/>
              <a:ext cx="422100" cy="814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4" name="Google Shape;224;p34"/>
            <p:cNvSpPr/>
            <p:nvPr/>
          </p:nvSpPr>
          <p:spPr>
            <a:xfrm>
              <a:off x="6726425" y="2462450"/>
              <a:ext cx="1802100" cy="623400"/>
            </a:xfrm>
            <a:prstGeom prst="can">
              <a:avLst>
                <a:gd fmla="val 16633" name="adj"/>
              </a:avLst>
            </a:prstGeom>
            <a:solidFill>
              <a:srgbClr val="3C78D8">
                <a:alpha val="35960"/>
              </a:srgbClr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4"/>
            <p:cNvSpPr txBox="1"/>
            <p:nvPr/>
          </p:nvSpPr>
          <p:spPr>
            <a:xfrm>
              <a:off x="7168600" y="1922886"/>
              <a:ext cx="9441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Lato"/>
                  <a:ea typeface="Lato"/>
                  <a:cs typeface="Lato"/>
                  <a:sym typeface="Lato"/>
                </a:rPr>
                <a:t>Cluster</a:t>
              </a:r>
              <a:endParaRPr b="1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6" name="Google Shape;226;p34"/>
            <p:cNvSpPr/>
            <p:nvPr/>
          </p:nvSpPr>
          <p:spPr>
            <a:xfrm>
              <a:off x="6814609" y="2671770"/>
              <a:ext cx="1661400" cy="2907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User tables</a:t>
              </a:r>
              <a:endParaRPr sz="1100"/>
            </a:p>
          </p:txBody>
        </p:sp>
        <p:sp>
          <p:nvSpPr>
            <p:cNvPr id="227" name="Google Shape;227;p34"/>
            <p:cNvSpPr txBox="1"/>
            <p:nvPr/>
          </p:nvSpPr>
          <p:spPr>
            <a:xfrm>
              <a:off x="6856000" y="3008275"/>
              <a:ext cx="502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Lato"/>
                  <a:ea typeface="Lato"/>
                  <a:cs typeface="Lato"/>
                  <a:sym typeface="Lato"/>
                </a:rPr>
                <a:t>Node</a:t>
              </a:r>
              <a:endParaRPr sz="6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8" name="Google Shape;228;p34"/>
            <p:cNvSpPr txBox="1"/>
            <p:nvPr/>
          </p:nvSpPr>
          <p:spPr>
            <a:xfrm>
              <a:off x="7389400" y="3008275"/>
              <a:ext cx="502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Lato"/>
                  <a:ea typeface="Lato"/>
                  <a:cs typeface="Lato"/>
                  <a:sym typeface="Lato"/>
                </a:rPr>
                <a:t>Node</a:t>
              </a:r>
              <a:endParaRPr sz="6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9" name="Google Shape;229;p34"/>
            <p:cNvSpPr txBox="1"/>
            <p:nvPr/>
          </p:nvSpPr>
          <p:spPr>
            <a:xfrm>
              <a:off x="7922800" y="3008275"/>
              <a:ext cx="502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Lato"/>
                  <a:ea typeface="Lato"/>
                  <a:cs typeface="Lato"/>
                  <a:sym typeface="Lato"/>
                </a:rPr>
                <a:t>Node</a:t>
              </a:r>
              <a:endParaRPr sz="6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30" name="Google Shape;230;p34"/>
          <p:cNvSpPr txBox="1"/>
          <p:nvPr>
            <p:ph idx="2" type="body"/>
          </p:nvPr>
        </p:nvSpPr>
        <p:spPr>
          <a:xfrm>
            <a:off x="97375" y="1597050"/>
            <a:ext cx="4388700" cy="28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chemeClr val="accent1"/>
                </a:solidFill>
              </a:rPr>
              <a:t>Nodes</a:t>
            </a:r>
            <a:r>
              <a:rPr lang="en"/>
              <a:t> - are machines, VMs, or containers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Nodes can be geographically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chemeClr val="accent1"/>
                </a:solidFill>
              </a:rPr>
              <a:t>Cluster</a:t>
            </a:r>
            <a:r>
              <a:rPr lang="en"/>
              <a:t> - is a logical group of nodes running YugabyteDB servers</a:t>
            </a:r>
            <a:endParaRPr b="1">
              <a:solidFill>
                <a:schemeClr val="accent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chemeClr val="accent1"/>
                </a:solidFill>
              </a:rPr>
              <a:t>U</a:t>
            </a:r>
            <a:r>
              <a:rPr b="1" lang="en">
                <a:solidFill>
                  <a:schemeClr val="accent1"/>
                </a:solidFill>
              </a:rPr>
              <a:t>niverse</a:t>
            </a:r>
            <a:r>
              <a:rPr lang="en"/>
              <a:t> is composed of one or more clusters</a:t>
            </a:r>
            <a:endParaRPr/>
          </a:p>
        </p:txBody>
      </p:sp>
      <p:sp>
        <p:nvSpPr>
          <p:cNvPr id="231" name="Google Shape;231;p34"/>
          <p:cNvSpPr txBox="1"/>
          <p:nvPr>
            <p:ph idx="1" type="subTitle"/>
          </p:nvPr>
        </p:nvSpPr>
        <p:spPr>
          <a:xfrm>
            <a:off x="97375" y="1027425"/>
            <a:ext cx="3848700" cy="6780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YugabyteDB is composed of 3+ nodes</a:t>
            </a:r>
            <a:endParaRPr/>
          </a:p>
        </p:txBody>
      </p:sp>
      <p:grpSp>
        <p:nvGrpSpPr>
          <p:cNvPr id="232" name="Google Shape;232;p34"/>
          <p:cNvGrpSpPr/>
          <p:nvPr/>
        </p:nvGrpSpPr>
        <p:grpSpPr>
          <a:xfrm>
            <a:off x="6928100" y="1110186"/>
            <a:ext cx="1802100" cy="1362289"/>
            <a:chOff x="6726425" y="1922886"/>
            <a:chExt cx="1802100" cy="1362289"/>
          </a:xfrm>
        </p:grpSpPr>
        <p:sp>
          <p:nvSpPr>
            <p:cNvPr id="233" name="Google Shape;233;p34"/>
            <p:cNvSpPr/>
            <p:nvPr/>
          </p:nvSpPr>
          <p:spPr>
            <a:xfrm>
              <a:off x="6896200" y="2375038"/>
              <a:ext cx="422100" cy="814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4" name="Google Shape;234;p34"/>
            <p:cNvSpPr/>
            <p:nvPr/>
          </p:nvSpPr>
          <p:spPr>
            <a:xfrm>
              <a:off x="7429600" y="2375038"/>
              <a:ext cx="422100" cy="814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5" name="Google Shape;235;p34"/>
            <p:cNvSpPr/>
            <p:nvPr/>
          </p:nvSpPr>
          <p:spPr>
            <a:xfrm>
              <a:off x="7963000" y="2375038"/>
              <a:ext cx="422100" cy="814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6" name="Google Shape;236;p34"/>
            <p:cNvSpPr/>
            <p:nvPr/>
          </p:nvSpPr>
          <p:spPr>
            <a:xfrm>
              <a:off x="6726425" y="2462450"/>
              <a:ext cx="1802100" cy="623400"/>
            </a:xfrm>
            <a:prstGeom prst="can">
              <a:avLst>
                <a:gd fmla="val 16633" name="adj"/>
              </a:avLst>
            </a:prstGeom>
            <a:solidFill>
              <a:srgbClr val="3C78D8">
                <a:alpha val="35960"/>
              </a:srgbClr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4"/>
            <p:cNvSpPr txBox="1"/>
            <p:nvPr/>
          </p:nvSpPr>
          <p:spPr>
            <a:xfrm>
              <a:off x="7168600" y="1922886"/>
              <a:ext cx="9441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Lato"/>
                  <a:ea typeface="Lato"/>
                  <a:cs typeface="Lato"/>
                  <a:sym typeface="Lato"/>
                </a:rPr>
                <a:t>Cluster</a:t>
              </a:r>
              <a:endParaRPr b="1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8" name="Google Shape;238;p34"/>
            <p:cNvSpPr/>
            <p:nvPr/>
          </p:nvSpPr>
          <p:spPr>
            <a:xfrm>
              <a:off x="6814609" y="2671770"/>
              <a:ext cx="1661400" cy="2907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User tables</a:t>
              </a:r>
              <a:endParaRPr sz="1100"/>
            </a:p>
          </p:txBody>
        </p:sp>
        <p:sp>
          <p:nvSpPr>
            <p:cNvPr id="239" name="Google Shape;239;p34"/>
            <p:cNvSpPr txBox="1"/>
            <p:nvPr/>
          </p:nvSpPr>
          <p:spPr>
            <a:xfrm>
              <a:off x="6856000" y="3008275"/>
              <a:ext cx="502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Lato"/>
                  <a:ea typeface="Lato"/>
                  <a:cs typeface="Lato"/>
                  <a:sym typeface="Lato"/>
                </a:rPr>
                <a:t>Node</a:t>
              </a:r>
              <a:endParaRPr sz="6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0" name="Google Shape;240;p34"/>
            <p:cNvSpPr txBox="1"/>
            <p:nvPr/>
          </p:nvSpPr>
          <p:spPr>
            <a:xfrm>
              <a:off x="7389400" y="3008275"/>
              <a:ext cx="502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Lato"/>
                  <a:ea typeface="Lato"/>
                  <a:cs typeface="Lato"/>
                  <a:sym typeface="Lato"/>
                </a:rPr>
                <a:t>Node</a:t>
              </a:r>
              <a:endParaRPr sz="6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1" name="Google Shape;241;p34"/>
            <p:cNvSpPr txBox="1"/>
            <p:nvPr/>
          </p:nvSpPr>
          <p:spPr>
            <a:xfrm>
              <a:off x="7922800" y="3008275"/>
              <a:ext cx="502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Lato"/>
                  <a:ea typeface="Lato"/>
                  <a:cs typeface="Lato"/>
                  <a:sym typeface="Lato"/>
                </a:rPr>
                <a:t>Node</a:t>
              </a:r>
              <a:endParaRPr sz="6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2" name="Google Shape;242;p34"/>
          <p:cNvGrpSpPr/>
          <p:nvPr/>
        </p:nvGrpSpPr>
        <p:grpSpPr>
          <a:xfrm>
            <a:off x="6847125" y="2980936"/>
            <a:ext cx="1802100" cy="1362289"/>
            <a:chOff x="6726425" y="1922886"/>
            <a:chExt cx="1802100" cy="1362289"/>
          </a:xfrm>
        </p:grpSpPr>
        <p:sp>
          <p:nvSpPr>
            <p:cNvPr id="243" name="Google Shape;243;p34"/>
            <p:cNvSpPr/>
            <p:nvPr/>
          </p:nvSpPr>
          <p:spPr>
            <a:xfrm>
              <a:off x="6896200" y="2375038"/>
              <a:ext cx="422100" cy="814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7429600" y="2375038"/>
              <a:ext cx="422100" cy="814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7963000" y="2375038"/>
              <a:ext cx="422100" cy="814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6726425" y="2462450"/>
              <a:ext cx="1802100" cy="623400"/>
            </a:xfrm>
            <a:prstGeom prst="can">
              <a:avLst>
                <a:gd fmla="val 16633" name="adj"/>
              </a:avLst>
            </a:prstGeom>
            <a:solidFill>
              <a:srgbClr val="3C78D8">
                <a:alpha val="35960"/>
              </a:srgbClr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4"/>
            <p:cNvSpPr txBox="1"/>
            <p:nvPr/>
          </p:nvSpPr>
          <p:spPr>
            <a:xfrm>
              <a:off x="7168600" y="1922886"/>
              <a:ext cx="9441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Lato"/>
                  <a:ea typeface="Lato"/>
                  <a:cs typeface="Lato"/>
                  <a:sym typeface="Lato"/>
                </a:rPr>
                <a:t>Cluster</a:t>
              </a:r>
              <a:endParaRPr b="1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6814609" y="2671770"/>
              <a:ext cx="1661400" cy="2907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User tables</a:t>
              </a:r>
              <a:endParaRPr sz="1100"/>
            </a:p>
          </p:txBody>
        </p:sp>
        <p:sp>
          <p:nvSpPr>
            <p:cNvPr id="249" name="Google Shape;249;p34"/>
            <p:cNvSpPr txBox="1"/>
            <p:nvPr/>
          </p:nvSpPr>
          <p:spPr>
            <a:xfrm>
              <a:off x="6856000" y="3008275"/>
              <a:ext cx="502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Lato"/>
                  <a:ea typeface="Lato"/>
                  <a:cs typeface="Lato"/>
                  <a:sym typeface="Lato"/>
                </a:rPr>
                <a:t>Node</a:t>
              </a:r>
              <a:endParaRPr sz="6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0" name="Google Shape;250;p34"/>
            <p:cNvSpPr txBox="1"/>
            <p:nvPr/>
          </p:nvSpPr>
          <p:spPr>
            <a:xfrm>
              <a:off x="7389400" y="3008275"/>
              <a:ext cx="502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Lato"/>
                  <a:ea typeface="Lato"/>
                  <a:cs typeface="Lato"/>
                  <a:sym typeface="Lato"/>
                </a:rPr>
                <a:t>Node</a:t>
              </a:r>
              <a:endParaRPr sz="6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1" name="Google Shape;251;p34"/>
            <p:cNvSpPr txBox="1"/>
            <p:nvPr/>
          </p:nvSpPr>
          <p:spPr>
            <a:xfrm>
              <a:off x="7922800" y="3008275"/>
              <a:ext cx="502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Lato"/>
                  <a:ea typeface="Lato"/>
                  <a:cs typeface="Lato"/>
                  <a:sym typeface="Lato"/>
                </a:rPr>
                <a:t>Node</a:t>
              </a:r>
              <a:endParaRPr sz="6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2" name="Google Shape;252;p34"/>
          <p:cNvSpPr txBox="1"/>
          <p:nvPr>
            <p:ph idx="1" type="subTitle"/>
          </p:nvPr>
        </p:nvSpPr>
        <p:spPr>
          <a:xfrm>
            <a:off x="4866338" y="945800"/>
            <a:ext cx="1141500" cy="6780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Universe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/>
          <p:nvPr/>
        </p:nvSpPr>
        <p:spPr>
          <a:xfrm>
            <a:off x="744125" y="2349150"/>
            <a:ext cx="7470900" cy="1319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35"/>
          <p:cNvSpPr txBox="1"/>
          <p:nvPr>
            <p:ph type="title"/>
          </p:nvPr>
        </p:nvSpPr>
        <p:spPr>
          <a:xfrm>
            <a:off x="253091" y="205980"/>
            <a:ext cx="8633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</a:pPr>
            <a:r>
              <a:rPr lang="en"/>
              <a:t>Layered Architecture</a:t>
            </a:r>
            <a:endParaRPr i="1" sz="2400"/>
          </a:p>
        </p:txBody>
      </p:sp>
      <p:sp>
        <p:nvSpPr>
          <p:cNvPr id="259" name="Google Shape;259;p35"/>
          <p:cNvSpPr txBox="1"/>
          <p:nvPr/>
        </p:nvSpPr>
        <p:spPr>
          <a:xfrm>
            <a:off x="860075" y="2462750"/>
            <a:ext cx="7239000" cy="13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venir"/>
              <a:buNone/>
            </a:pPr>
            <a:r>
              <a:rPr lang="en" sz="2400">
                <a:solidFill>
                  <a:srgbClr val="002D36"/>
                </a:solidFill>
                <a:latin typeface="Rubik"/>
                <a:ea typeface="Rubik"/>
                <a:cs typeface="Rubik"/>
                <a:sym typeface="Rubik"/>
              </a:rPr>
              <a:t>DocDB</a:t>
            </a:r>
            <a:r>
              <a:rPr lang="en" sz="2400">
                <a:solidFill>
                  <a:srgbClr val="7F7F7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sz="2400">
              <a:solidFill>
                <a:srgbClr val="7F7F7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venir"/>
              <a:buNone/>
            </a:pPr>
            <a:r>
              <a:rPr lang="en">
                <a:solidFill>
                  <a:srgbClr val="7F7F7F"/>
                </a:solidFill>
                <a:latin typeface="Rubik"/>
                <a:ea typeface="Rubik"/>
                <a:cs typeface="Rubik"/>
                <a:sym typeface="Rubik"/>
              </a:rPr>
              <a:t>Spanner-Inspired </a:t>
            </a:r>
            <a:r>
              <a:rPr i="0" lang="en" u="none" cap="none" strike="noStrike">
                <a:solidFill>
                  <a:srgbClr val="7F7F7F"/>
                </a:solidFill>
                <a:latin typeface="Rubik"/>
                <a:ea typeface="Rubik"/>
                <a:cs typeface="Rubik"/>
                <a:sym typeface="Rubik"/>
              </a:rPr>
              <a:t>D</a:t>
            </a:r>
            <a:r>
              <a:rPr lang="en">
                <a:solidFill>
                  <a:srgbClr val="7F7F7F"/>
                </a:solidFill>
                <a:latin typeface="Rubik"/>
                <a:ea typeface="Rubik"/>
                <a:cs typeface="Rubik"/>
                <a:sym typeface="Rubik"/>
              </a:rPr>
              <a:t>istributed</a:t>
            </a:r>
            <a:r>
              <a:rPr i="0" lang="en" u="none" cap="none" strike="noStrike">
                <a:solidFill>
                  <a:srgbClr val="7F7F7F"/>
                </a:solidFill>
                <a:latin typeface="Rubik"/>
                <a:ea typeface="Rubik"/>
                <a:cs typeface="Rubik"/>
                <a:sym typeface="Rubik"/>
              </a:rPr>
              <a:t> D</a:t>
            </a:r>
            <a:r>
              <a:rPr lang="en">
                <a:solidFill>
                  <a:srgbClr val="7F7F7F"/>
                </a:solidFill>
                <a:latin typeface="Rubik"/>
                <a:ea typeface="Rubik"/>
                <a:cs typeface="Rubik"/>
                <a:sym typeface="Rubik"/>
              </a:rPr>
              <a:t>ocument</a:t>
            </a:r>
            <a:r>
              <a:rPr i="0" lang="en" u="none" cap="none" strike="noStrike">
                <a:solidFill>
                  <a:srgbClr val="7F7F7F"/>
                </a:solidFill>
                <a:latin typeface="Rubik"/>
                <a:ea typeface="Rubik"/>
                <a:cs typeface="Rubik"/>
                <a:sym typeface="Rubik"/>
              </a:rPr>
              <a:t> St</a:t>
            </a:r>
            <a:r>
              <a:rPr lang="en">
                <a:solidFill>
                  <a:srgbClr val="7F7F7F"/>
                </a:solidFill>
                <a:latin typeface="Rubik"/>
                <a:ea typeface="Rubik"/>
                <a:cs typeface="Rubik"/>
                <a:sym typeface="Rubik"/>
              </a:rPr>
              <a:t>ore</a:t>
            </a:r>
            <a:endParaRPr>
              <a:solidFill>
                <a:srgbClr val="7F7F7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venir"/>
              <a:buNone/>
            </a:pPr>
            <a:r>
              <a:rPr lang="en">
                <a:solidFill>
                  <a:srgbClr val="7F7F7F"/>
                </a:solidFill>
                <a:latin typeface="Rubik"/>
                <a:ea typeface="Rubik"/>
                <a:cs typeface="Rubik"/>
                <a:sym typeface="Rubik"/>
              </a:rPr>
              <a:t>Cloud Neutral: No Specialized Hardware Needed</a:t>
            </a:r>
            <a:endParaRPr>
              <a:solidFill>
                <a:srgbClr val="7F7F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260" name="Google Shape;260;p35"/>
          <p:cNvGrpSpPr/>
          <p:nvPr/>
        </p:nvGrpSpPr>
        <p:grpSpPr>
          <a:xfrm>
            <a:off x="444050" y="1465850"/>
            <a:ext cx="8223937" cy="644850"/>
            <a:chOff x="-427196" y="1443782"/>
            <a:chExt cx="7709700" cy="859800"/>
          </a:xfrm>
        </p:grpSpPr>
        <p:sp>
          <p:nvSpPr>
            <p:cNvPr id="261" name="Google Shape;261;p35"/>
            <p:cNvSpPr/>
            <p:nvPr/>
          </p:nvSpPr>
          <p:spPr>
            <a:xfrm>
              <a:off x="-427196" y="1443782"/>
              <a:ext cx="7709700" cy="859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99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Helvetica Neue"/>
                <a:buNone/>
              </a:pPr>
              <a:r>
                <a:t/>
              </a:r>
              <a:endParaRPr i="0" sz="105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62" name="Google Shape;262;p35"/>
            <p:cNvSpPr txBox="1"/>
            <p:nvPr/>
          </p:nvSpPr>
          <p:spPr>
            <a:xfrm>
              <a:off x="-340808" y="1445382"/>
              <a:ext cx="40053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2400"/>
                <a:buFont typeface="Avenir"/>
                <a:buNone/>
              </a:pPr>
              <a:r>
                <a:rPr lang="en" sz="2400">
                  <a:solidFill>
                    <a:srgbClr val="002D36"/>
                  </a:solidFill>
                  <a:latin typeface="Rubik"/>
                  <a:ea typeface="Rubik"/>
                  <a:cs typeface="Rubik"/>
                  <a:sym typeface="Rubik"/>
                </a:rPr>
                <a:t>YugaByte SQL (YSQL)</a:t>
              </a:r>
              <a:endParaRPr sz="2400">
                <a:solidFill>
                  <a:srgbClr val="7F7F7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2400"/>
                <a:buFont typeface="Avenir"/>
                <a:buNone/>
              </a:pPr>
              <a:r>
                <a:rPr lang="en">
                  <a:solidFill>
                    <a:srgbClr val="7F7F7F"/>
                  </a:solidFill>
                  <a:latin typeface="Rubik"/>
                  <a:ea typeface="Rubik"/>
                  <a:cs typeface="Rubik"/>
                  <a:sym typeface="Rubik"/>
                </a:rPr>
                <a:t>PostgreSQL-Compatible Distributed SQL API</a:t>
              </a: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263" name="Google Shape;263;p35"/>
          <p:cNvSpPr txBox="1"/>
          <p:nvPr/>
        </p:nvSpPr>
        <p:spPr>
          <a:xfrm>
            <a:off x="4651000" y="1467050"/>
            <a:ext cx="42726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venir"/>
              <a:buNone/>
            </a:pPr>
            <a:r>
              <a:rPr lang="en" sz="2400">
                <a:solidFill>
                  <a:srgbClr val="002D36"/>
                </a:solidFill>
                <a:latin typeface="Rubik"/>
                <a:ea typeface="Rubik"/>
                <a:cs typeface="Rubik"/>
                <a:sym typeface="Rubik"/>
              </a:rPr>
              <a:t>YugaByte CQL (YCQL)</a:t>
            </a:r>
            <a:endParaRPr sz="2400">
              <a:solidFill>
                <a:srgbClr val="7F7F7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venir"/>
              <a:buNone/>
            </a:pPr>
            <a:r>
              <a:rPr lang="en">
                <a:solidFill>
                  <a:srgbClr val="7F7F7F"/>
                </a:solidFill>
                <a:latin typeface="Rubik"/>
                <a:ea typeface="Rubik"/>
                <a:cs typeface="Rubik"/>
                <a:sym typeface="Rubik"/>
              </a:rPr>
              <a:t>Cassandra-Compatible Semi-Relational API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/>
          <p:nvPr>
            <p:ph type="title"/>
          </p:nvPr>
        </p:nvSpPr>
        <p:spPr>
          <a:xfrm>
            <a:off x="253091" y="205980"/>
            <a:ext cx="8633100" cy="6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PostgreSQL Transformed into Distributed SQL</a:t>
            </a:r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5" y="1897927"/>
            <a:ext cx="4271176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075" y="1708025"/>
            <a:ext cx="4171026" cy="24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/>
          <p:nvPr/>
        </p:nvSpPr>
        <p:spPr>
          <a:xfrm>
            <a:off x="4469838" y="2766250"/>
            <a:ext cx="348900" cy="18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6325" y="755575"/>
            <a:ext cx="2434650" cy="11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0516" y="1001439"/>
            <a:ext cx="3759744" cy="6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253091" y="266749"/>
            <a:ext cx="8633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Montserrat"/>
              <a:buNone/>
            </a:pPr>
            <a:r>
              <a:rPr lang="en">
                <a:solidFill>
                  <a:srgbClr val="002060"/>
                </a:solidFill>
              </a:rPr>
              <a:t>Existing PostgreSQL Architecture</a:t>
            </a:r>
            <a:endParaRPr/>
          </a:p>
        </p:txBody>
      </p:sp>
      <p:sp>
        <p:nvSpPr>
          <p:cNvPr id="279" name="Google Shape;279;p37"/>
          <p:cNvSpPr/>
          <p:nvPr/>
        </p:nvSpPr>
        <p:spPr>
          <a:xfrm>
            <a:off x="253091" y="1200150"/>
            <a:ext cx="1295400" cy="533400"/>
          </a:xfrm>
          <a:prstGeom prst="rect">
            <a:avLst/>
          </a:prstGeom>
          <a:solidFill>
            <a:srgbClr val="002060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SQL APP</a:t>
            </a:r>
            <a:endParaRPr/>
          </a:p>
        </p:txBody>
      </p:sp>
      <p:sp>
        <p:nvSpPr>
          <p:cNvPr id="280" name="Google Shape;280;p37"/>
          <p:cNvSpPr/>
          <p:nvPr/>
        </p:nvSpPr>
        <p:spPr>
          <a:xfrm>
            <a:off x="2145845" y="1123950"/>
            <a:ext cx="2286000" cy="685800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ontserrat"/>
              <a:buNone/>
            </a:pPr>
            <a:r>
              <a:rPr b="0" i="0" lang="en" sz="16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Postmaster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050"/>
              <a:buFont typeface="Montserrat"/>
              <a:buNone/>
            </a:pPr>
            <a:r>
              <a:rPr b="0" i="0" lang="en" sz="1050" u="none" cap="none" strike="noStrik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(Authentication, authorization)</a:t>
            </a:r>
            <a:endParaRPr/>
          </a:p>
        </p:txBody>
      </p:sp>
      <p:sp>
        <p:nvSpPr>
          <p:cNvPr id="281" name="Google Shape;281;p37"/>
          <p:cNvSpPr/>
          <p:nvPr/>
        </p:nvSpPr>
        <p:spPr>
          <a:xfrm>
            <a:off x="2145845" y="2020818"/>
            <a:ext cx="2286000" cy="398400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ontserrat"/>
              <a:buNone/>
            </a:pPr>
            <a:r>
              <a:rPr b="0" i="0" lang="en" sz="16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Rewriter</a:t>
            </a:r>
            <a:endParaRPr b="0" i="0" sz="1600" u="none" cap="none" strike="noStrike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37"/>
          <p:cNvSpPr/>
          <p:nvPr/>
        </p:nvSpPr>
        <p:spPr>
          <a:xfrm>
            <a:off x="4724400" y="2020817"/>
            <a:ext cx="2286000" cy="398400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ontserrat"/>
              <a:buNone/>
            </a:pPr>
            <a:r>
              <a:rPr b="0" i="0" lang="en" sz="16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Planner</a:t>
            </a:r>
            <a:endParaRPr b="0" i="0" sz="1600" u="none" cap="none" strike="noStrike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37"/>
          <p:cNvSpPr/>
          <p:nvPr/>
        </p:nvSpPr>
        <p:spPr>
          <a:xfrm>
            <a:off x="4724400" y="2647951"/>
            <a:ext cx="2286000" cy="398400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ontserrat"/>
              <a:buNone/>
            </a:pPr>
            <a:r>
              <a:rPr b="0" i="0" lang="en" sz="16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Optimizer</a:t>
            </a:r>
            <a:endParaRPr/>
          </a:p>
        </p:txBody>
      </p:sp>
      <p:sp>
        <p:nvSpPr>
          <p:cNvPr id="284" name="Google Shape;284;p37"/>
          <p:cNvSpPr/>
          <p:nvPr/>
        </p:nvSpPr>
        <p:spPr>
          <a:xfrm>
            <a:off x="2145845" y="2647951"/>
            <a:ext cx="2286000" cy="398400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ontserrat"/>
              <a:buNone/>
            </a:pPr>
            <a:r>
              <a:rPr b="0" i="0" lang="en" sz="16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Executor</a:t>
            </a:r>
            <a:endParaRPr/>
          </a:p>
        </p:txBody>
      </p:sp>
      <p:sp>
        <p:nvSpPr>
          <p:cNvPr id="285" name="Google Shape;285;p37"/>
          <p:cNvSpPr/>
          <p:nvPr/>
        </p:nvSpPr>
        <p:spPr>
          <a:xfrm>
            <a:off x="2438400" y="3392418"/>
            <a:ext cx="1676400" cy="398400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Montserrat"/>
              <a:buNone/>
            </a:pPr>
            <a:r>
              <a:rPr b="0" i="0" lang="en" sz="16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rPr>
              <a:t>WAL Writer</a:t>
            </a:r>
            <a:endParaRPr/>
          </a:p>
        </p:txBody>
      </p:sp>
      <p:sp>
        <p:nvSpPr>
          <p:cNvPr id="286" name="Google Shape;286;p37"/>
          <p:cNvSpPr/>
          <p:nvPr/>
        </p:nvSpPr>
        <p:spPr>
          <a:xfrm>
            <a:off x="5029200" y="3409951"/>
            <a:ext cx="1752600" cy="398400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Montserrat"/>
              <a:buNone/>
            </a:pPr>
            <a:r>
              <a:rPr b="0" i="0" lang="en" sz="16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rPr>
              <a:t>BG Writer</a:t>
            </a:r>
            <a:endParaRPr/>
          </a:p>
        </p:txBody>
      </p:sp>
      <p:sp>
        <p:nvSpPr>
          <p:cNvPr id="287" name="Google Shape;287;p37"/>
          <p:cNvSpPr/>
          <p:nvPr/>
        </p:nvSpPr>
        <p:spPr>
          <a:xfrm>
            <a:off x="4270977" y="3409951"/>
            <a:ext cx="597300" cy="398400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6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7"/>
          <p:cNvSpPr/>
          <p:nvPr/>
        </p:nvSpPr>
        <p:spPr>
          <a:xfrm>
            <a:off x="2145844" y="4242418"/>
            <a:ext cx="4864500" cy="398400"/>
          </a:xfrm>
          <a:prstGeom prst="rect">
            <a:avLst/>
          </a:prstGeom>
          <a:solidFill>
            <a:srgbClr val="002060"/>
          </a:solidFill>
          <a:ln cap="flat" cmpd="sng" w="127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DISK</a:t>
            </a:r>
            <a:endParaRPr/>
          </a:p>
        </p:txBody>
      </p:sp>
      <p:cxnSp>
        <p:nvCxnSpPr>
          <p:cNvPr id="289" name="Google Shape;289;p37"/>
          <p:cNvCxnSpPr>
            <a:stCxn id="279" idx="3"/>
            <a:endCxn id="280" idx="1"/>
          </p:cNvCxnSpPr>
          <p:nvPr/>
        </p:nvCxnSpPr>
        <p:spPr>
          <a:xfrm>
            <a:off x="1548491" y="1466850"/>
            <a:ext cx="597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0" name="Google Shape;290;p37"/>
          <p:cNvCxnSpPr>
            <a:stCxn id="281" idx="3"/>
            <a:endCxn id="282" idx="1"/>
          </p:cNvCxnSpPr>
          <p:nvPr/>
        </p:nvCxnSpPr>
        <p:spPr>
          <a:xfrm>
            <a:off x="4431845" y="2220018"/>
            <a:ext cx="292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1" name="Google Shape;291;p37"/>
          <p:cNvCxnSpPr>
            <a:stCxn id="280" idx="2"/>
            <a:endCxn id="281" idx="0"/>
          </p:cNvCxnSpPr>
          <p:nvPr/>
        </p:nvCxnSpPr>
        <p:spPr>
          <a:xfrm>
            <a:off x="3288845" y="1809750"/>
            <a:ext cx="0" cy="21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2" name="Google Shape;292;p37"/>
          <p:cNvCxnSpPr/>
          <p:nvPr/>
        </p:nvCxnSpPr>
        <p:spPr>
          <a:xfrm>
            <a:off x="3288845" y="2419350"/>
            <a:ext cx="0" cy="21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3" name="Google Shape;293;p37"/>
          <p:cNvCxnSpPr/>
          <p:nvPr/>
        </p:nvCxnSpPr>
        <p:spPr>
          <a:xfrm>
            <a:off x="3258607" y="3046484"/>
            <a:ext cx="0" cy="21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4" name="Google Shape;294;p37"/>
          <p:cNvSpPr/>
          <p:nvPr/>
        </p:nvSpPr>
        <p:spPr>
          <a:xfrm>
            <a:off x="2145844" y="3275084"/>
            <a:ext cx="4864500" cy="668400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5" name="Google Shape;295;p37"/>
          <p:cNvCxnSpPr>
            <a:stCxn id="294" idx="2"/>
            <a:endCxn id="288" idx="0"/>
          </p:cNvCxnSpPr>
          <p:nvPr/>
        </p:nvCxnSpPr>
        <p:spPr>
          <a:xfrm>
            <a:off x="4578094" y="3943484"/>
            <a:ext cx="0" cy="298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6" name="Google Shape;296;p37"/>
          <p:cNvSpPr/>
          <p:nvPr/>
        </p:nvSpPr>
        <p:spPr>
          <a:xfrm>
            <a:off x="7415213" y="803668"/>
            <a:ext cx="1470900" cy="99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635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Reuse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PostgreSQL Query Layer</a:t>
            </a:r>
            <a:endParaRPr/>
          </a:p>
        </p:txBody>
      </p:sp>
      <p:sp>
        <p:nvSpPr>
          <p:cNvPr id="297" name="Google Shape;297;p37"/>
          <p:cNvSpPr/>
          <p:nvPr/>
        </p:nvSpPr>
        <p:spPr>
          <a:xfrm>
            <a:off x="1981200" y="971547"/>
            <a:ext cx="5181600" cy="2194500"/>
          </a:xfrm>
          <a:prstGeom prst="rect">
            <a:avLst/>
          </a:prstGeom>
          <a:solidFill>
            <a:srgbClr val="00B050">
              <a:alpha val="9800"/>
            </a:srgbClr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YB Slide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8E9F3"/>
      </a:lt2>
      <a:accent1>
        <a:srgbClr val="FF6E42"/>
      </a:accent1>
      <a:accent2>
        <a:srgbClr val="000041"/>
      </a:accent2>
      <a:accent3>
        <a:srgbClr val="41147A"/>
      </a:accent3>
      <a:accent4>
        <a:srgbClr val="FEDBD2"/>
      </a:accent4>
      <a:accent5>
        <a:srgbClr val="FFCE33"/>
      </a:accent5>
      <a:accent6>
        <a:srgbClr val="CCD7EF"/>
      </a:accent6>
      <a:hlink>
        <a:srgbClr val="2B59C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6E42"/>
      </a:accent1>
      <a:accent2>
        <a:srgbClr val="000041"/>
      </a:accent2>
      <a:accent3>
        <a:srgbClr val="78909C"/>
      </a:accent3>
      <a:accent4>
        <a:srgbClr val="FFAB40"/>
      </a:accent4>
      <a:accent5>
        <a:srgbClr val="41147A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